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58" r:id="rId4"/>
    <p:sldId id="277" r:id="rId5"/>
    <p:sldId id="259" r:id="rId6"/>
    <p:sldId id="278" r:id="rId7"/>
    <p:sldId id="264" r:id="rId8"/>
    <p:sldId id="265" r:id="rId9"/>
    <p:sldId id="261" r:id="rId10"/>
    <p:sldId id="279" r:id="rId11"/>
    <p:sldId id="280" r:id="rId12"/>
    <p:sldId id="271" r:id="rId13"/>
    <p:sldId id="281" r:id="rId14"/>
    <p:sldId id="282" r:id="rId15"/>
    <p:sldId id="283" r:id="rId16"/>
    <p:sldId id="284" r:id="rId17"/>
    <p:sldId id="285" r:id="rId18"/>
  </p:sldIdLst>
  <p:sldSz cx="9144000" cy="6858000" type="screen4x3"/>
  <p:notesSz cx="9945688"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EB8FFEA-EF63-4F40-B678-08802A3E023E}">
          <p14:sldIdLst>
            <p14:sldId id="256"/>
            <p14:sldId id="257"/>
            <p14:sldId id="258"/>
            <p14:sldId id="277"/>
            <p14:sldId id="259"/>
            <p14:sldId id="278"/>
            <p14:sldId id="264"/>
            <p14:sldId id="265"/>
            <p14:sldId id="261"/>
            <p14:sldId id="279"/>
            <p14:sldId id="280"/>
            <p14:sldId id="271"/>
            <p14:sldId id="281"/>
            <p14:sldId id="282"/>
            <p14:sldId id="283"/>
            <p14:sldId id="284"/>
            <p14:sldId id="285"/>
          </p14:sldIdLst>
        </p14:section>
        <p14:section name="Section sans titre" id="{86D62C63-C280-4325-A694-878C083FF97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2" autoAdjust="0"/>
    <p:restoredTop sz="94680" autoAdjust="0"/>
  </p:normalViewPr>
  <p:slideViewPr>
    <p:cSldViewPr>
      <p:cViewPr varScale="1">
        <p:scale>
          <a:sx n="82" d="100"/>
          <a:sy n="82" d="100"/>
        </p:scale>
        <p:origin x="1910"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33588" y="0"/>
            <a:ext cx="4309798" cy="342900"/>
          </a:xfrm>
          <a:prstGeom prst="rect">
            <a:avLst/>
          </a:prstGeom>
        </p:spPr>
        <p:txBody>
          <a:bodyPr vert="horz" lIns="91440" tIns="45720" rIns="91440" bIns="45720" rtlCol="0"/>
          <a:lstStyle>
            <a:lvl1pPr algn="r">
              <a:defRPr sz="1200"/>
            </a:lvl1pPr>
          </a:lstStyle>
          <a:p>
            <a:fld id="{88046E48-7D3A-40B8-839F-99C7486B000C}" type="datetimeFigureOut">
              <a:rPr lang="fr-FR" smtClean="0"/>
              <a:t>27/01/2019</a:t>
            </a:fld>
            <a:endParaRPr lang="fr-FR"/>
          </a:p>
        </p:txBody>
      </p:sp>
      <p:sp>
        <p:nvSpPr>
          <p:cNvPr id="4" name="Espace réservé du pied de page 3"/>
          <p:cNvSpPr>
            <a:spLocks noGrp="1"/>
          </p:cNvSpPr>
          <p:nvPr>
            <p:ph type="ftr" sz="quarter" idx="2"/>
          </p:nvPr>
        </p:nvSpPr>
        <p:spPr>
          <a:xfrm>
            <a:off x="0" y="6513910"/>
            <a:ext cx="4309798"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3588" y="6513910"/>
            <a:ext cx="4309798" cy="342900"/>
          </a:xfrm>
          <a:prstGeom prst="rect">
            <a:avLst/>
          </a:prstGeom>
        </p:spPr>
        <p:txBody>
          <a:bodyPr vert="horz" lIns="91440" tIns="45720" rIns="91440" bIns="45720" rtlCol="0" anchor="b"/>
          <a:lstStyle>
            <a:lvl1pPr algn="r">
              <a:defRPr sz="1200"/>
            </a:lvl1pPr>
          </a:lstStyle>
          <a:p>
            <a:fld id="{6D8B7D42-6C58-45A7-B96F-66B4CABD937C}" type="slidenum">
              <a:rPr lang="fr-FR" smtClean="0"/>
              <a:t>‹N°›</a:t>
            </a:fld>
            <a:endParaRPr lang="fr-FR"/>
          </a:p>
        </p:txBody>
      </p:sp>
    </p:spTree>
    <p:extLst>
      <p:ext uri="{BB962C8B-B14F-4D97-AF65-F5344CB8AC3E}">
        <p14:creationId xmlns:p14="http://schemas.microsoft.com/office/powerpoint/2010/main" val="9914083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6651AE1-CF85-42C2-94B5-55186F1571AD}" type="datetimeFigureOut">
              <a:rPr lang="fr-FR" smtClean="0"/>
              <a:t>27/01/2019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221707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651AE1-CF85-42C2-94B5-55186F1571AD}" type="datetimeFigureOut">
              <a:rPr lang="fr-FR" smtClean="0"/>
              <a:t>27/01/2019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64308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651AE1-CF85-42C2-94B5-55186F1571AD}" type="datetimeFigureOut">
              <a:rPr lang="fr-FR" smtClean="0"/>
              <a:t>27/01/2019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100392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651AE1-CF85-42C2-94B5-55186F1571AD}" type="datetimeFigureOut">
              <a:rPr lang="fr-FR" smtClean="0"/>
              <a:t>27/01/2019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89954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6651AE1-CF85-42C2-94B5-55186F1571AD}" type="datetimeFigureOut">
              <a:rPr lang="fr-FR" smtClean="0"/>
              <a:t>27/01/2019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214769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6651AE1-CF85-42C2-94B5-55186F1571AD}" type="datetimeFigureOut">
              <a:rPr lang="fr-FR" smtClean="0"/>
              <a:t>27/01/2019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57663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6651AE1-CF85-42C2-94B5-55186F1571AD}" type="datetimeFigureOut">
              <a:rPr lang="fr-FR" smtClean="0"/>
              <a:t>27/01/2019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88428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6651AE1-CF85-42C2-94B5-55186F1571AD}" type="datetimeFigureOut">
              <a:rPr lang="fr-FR" smtClean="0"/>
              <a:t>27/01/2019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122664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651AE1-CF85-42C2-94B5-55186F1571AD}" type="datetimeFigureOut">
              <a:rPr lang="fr-FR" smtClean="0"/>
              <a:t>27/01/2019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416834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6651AE1-CF85-42C2-94B5-55186F1571AD}" type="datetimeFigureOut">
              <a:rPr lang="fr-FR" smtClean="0"/>
              <a:t>27/01/2019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6582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6651AE1-CF85-42C2-94B5-55186F1571AD}" type="datetimeFigureOut">
              <a:rPr lang="fr-FR" smtClean="0"/>
              <a:t>27/01/2019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28FD75-E1D5-43C7-A99A-F97673238F9F}" type="slidenum">
              <a:rPr lang="fr-FR" smtClean="0"/>
              <a:t>‹N°›</a:t>
            </a:fld>
            <a:endParaRPr lang="fr-FR"/>
          </a:p>
        </p:txBody>
      </p:sp>
    </p:spTree>
    <p:extLst>
      <p:ext uri="{BB962C8B-B14F-4D97-AF65-F5344CB8AC3E}">
        <p14:creationId xmlns:p14="http://schemas.microsoft.com/office/powerpoint/2010/main" val="188231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51AE1-CF85-42C2-94B5-55186F1571AD}" type="datetimeFigureOut">
              <a:rPr lang="fr-FR" smtClean="0"/>
              <a:t>27/01/2019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8FD75-E1D5-43C7-A99A-F97673238F9F}" type="slidenum">
              <a:rPr lang="fr-FR" smtClean="0"/>
              <a:t>‹N°›</a:t>
            </a:fld>
            <a:endParaRPr lang="fr-FR"/>
          </a:p>
        </p:txBody>
      </p:sp>
    </p:spTree>
    <p:extLst>
      <p:ext uri="{BB962C8B-B14F-4D97-AF65-F5344CB8AC3E}">
        <p14:creationId xmlns:p14="http://schemas.microsoft.com/office/powerpoint/2010/main" val="2747328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67544" y="692696"/>
            <a:ext cx="8136904" cy="1054968"/>
          </a:xfrm>
        </p:spPr>
        <p:txBody>
          <a:bodyPr>
            <a:normAutofit/>
          </a:bodyPr>
          <a:lstStyle/>
          <a:p>
            <a:r>
              <a:rPr lang="fr-FR" sz="4800" dirty="0">
                <a:solidFill>
                  <a:schemeClr val="tx1"/>
                </a:solidFill>
                <a:latin typeface="Arimo" panose="020B0604020202020204" pitchFamily="34" charset="0"/>
                <a:ea typeface="Arimo" panose="020B0604020202020204" pitchFamily="34" charset="0"/>
                <a:cs typeface="Arimo" panose="020B0604020202020204" pitchFamily="34" charset="0"/>
              </a:rPr>
              <a:t>L’année 2018 d’AIR EN AIRR</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492896"/>
            <a:ext cx="3710996" cy="3337226"/>
          </a:xfrm>
          <a:prstGeom prst="rect">
            <a:avLst/>
          </a:prstGeom>
        </p:spPr>
      </p:pic>
    </p:spTree>
    <p:extLst>
      <p:ext uri="{BB962C8B-B14F-4D97-AF65-F5344CB8AC3E}">
        <p14:creationId xmlns:p14="http://schemas.microsoft.com/office/powerpoint/2010/main" val="374972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A2F3D3-19A4-4CB2-8249-4E71E762353D}"/>
              </a:ext>
            </a:extLst>
          </p:cNvPr>
          <p:cNvSpPr>
            <a:spLocks noGrp="1"/>
          </p:cNvSpPr>
          <p:nvPr>
            <p:ph idx="1"/>
          </p:nvPr>
        </p:nvSpPr>
        <p:spPr>
          <a:xfrm>
            <a:off x="457200" y="332656"/>
            <a:ext cx="8229600" cy="6192688"/>
          </a:xfrm>
        </p:spPr>
        <p:txBody>
          <a:bodyPr/>
          <a:lstStyle/>
          <a:p>
            <a:pPr marL="0" indent="0">
              <a:buNone/>
            </a:pPr>
            <a:r>
              <a:rPr lang="fr-FR" b="1" dirty="0">
                <a:solidFill>
                  <a:srgbClr val="0070C0"/>
                </a:solidFill>
                <a:latin typeface="+mj-lt"/>
                <a:ea typeface="+mj-ea"/>
                <a:cs typeface="+mj-cs"/>
              </a:rPr>
              <a:t>Nous ne savons pas ce qu’aurait donné la 1</a:t>
            </a:r>
            <a:r>
              <a:rPr lang="fr-FR" b="1" baseline="30000" dirty="0">
                <a:solidFill>
                  <a:srgbClr val="0070C0"/>
                </a:solidFill>
                <a:latin typeface="+mj-lt"/>
                <a:ea typeface="+mj-ea"/>
                <a:cs typeface="+mj-cs"/>
              </a:rPr>
              <a:t>ère</a:t>
            </a:r>
            <a:r>
              <a:rPr lang="fr-FR" b="1" dirty="0">
                <a:solidFill>
                  <a:srgbClr val="0070C0"/>
                </a:solidFill>
                <a:latin typeface="+mj-lt"/>
                <a:ea typeface="+mj-ea"/>
                <a:cs typeface="+mj-cs"/>
              </a:rPr>
              <a:t> mouture, mais le résultat de la 2</a:t>
            </a:r>
            <a:r>
              <a:rPr lang="fr-FR" b="1" baseline="30000" dirty="0">
                <a:solidFill>
                  <a:srgbClr val="0070C0"/>
                </a:solidFill>
                <a:latin typeface="+mj-lt"/>
                <a:ea typeface="+mj-ea"/>
                <a:cs typeface="+mj-cs"/>
              </a:rPr>
              <a:t>ème</a:t>
            </a:r>
            <a:r>
              <a:rPr lang="fr-FR" b="1" dirty="0">
                <a:solidFill>
                  <a:srgbClr val="0070C0"/>
                </a:solidFill>
                <a:latin typeface="+mj-lt"/>
                <a:ea typeface="+mj-ea"/>
                <a:cs typeface="+mj-cs"/>
              </a:rPr>
              <a:t> a, en tout cas, remporté un franc succès ! </a:t>
            </a:r>
          </a:p>
          <a:p>
            <a:pPr marL="0" indent="0">
              <a:buNone/>
              <a:tabLst>
                <a:tab pos="5291138" algn="r"/>
              </a:tabLst>
            </a:pPr>
            <a:r>
              <a:rPr lang="fr-FR" b="1" dirty="0">
                <a:solidFill>
                  <a:srgbClr val="0070C0"/>
                </a:solidFill>
                <a:latin typeface="+mj-lt"/>
                <a:ea typeface="+mj-ea"/>
                <a:cs typeface="+mj-cs"/>
              </a:rPr>
              <a:t>Nos amis danseurs, Pascale et Emmanuel, également bénévoles,</a:t>
            </a:r>
          </a:p>
          <a:p>
            <a:pPr marL="0" indent="0">
              <a:buNone/>
              <a:tabLst>
                <a:tab pos="5291138" algn="r"/>
              </a:tabLst>
            </a:pPr>
            <a:r>
              <a:rPr lang="fr-FR" b="1" dirty="0">
                <a:solidFill>
                  <a:srgbClr val="0070C0"/>
                </a:solidFill>
                <a:latin typeface="+mj-lt"/>
                <a:ea typeface="+mj-ea"/>
                <a:cs typeface="+mj-cs"/>
              </a:rPr>
              <a:t>vous ont ravis par leur prestation.</a:t>
            </a:r>
          </a:p>
          <a:p>
            <a:pPr marL="0" indent="0">
              <a:buNone/>
            </a:pPr>
            <a:r>
              <a:rPr lang="fr-FR" b="1" dirty="0">
                <a:solidFill>
                  <a:srgbClr val="0070C0"/>
                </a:solidFill>
                <a:latin typeface="+mj-lt"/>
                <a:ea typeface="+mj-ea"/>
                <a:cs typeface="+mj-cs"/>
              </a:rPr>
              <a:t>Le repas gastronomique</a:t>
            </a:r>
          </a:p>
          <a:p>
            <a:pPr marL="0" indent="0">
              <a:buNone/>
            </a:pPr>
            <a:r>
              <a:rPr lang="fr-FR" b="1" dirty="0">
                <a:solidFill>
                  <a:srgbClr val="0070C0"/>
                </a:solidFill>
                <a:latin typeface="+mj-lt"/>
                <a:ea typeface="+mj-ea"/>
                <a:cs typeface="+mj-cs"/>
              </a:rPr>
              <a:t>a été apprécié de tous</a:t>
            </a:r>
          </a:p>
          <a:p>
            <a:pPr marL="0" indent="0">
              <a:buNone/>
            </a:pPr>
            <a:r>
              <a:rPr lang="fr-FR" b="1" dirty="0">
                <a:solidFill>
                  <a:srgbClr val="0070C0"/>
                </a:solidFill>
                <a:latin typeface="+mj-lt"/>
                <a:ea typeface="+mj-ea"/>
                <a:cs typeface="+mj-cs"/>
              </a:rPr>
              <a:t>et la soirée festive qui a suivi</a:t>
            </a:r>
          </a:p>
          <a:p>
            <a:pPr marL="0" indent="0">
              <a:buNone/>
            </a:pPr>
            <a:r>
              <a:rPr lang="fr-FR" b="1" dirty="0">
                <a:solidFill>
                  <a:srgbClr val="0070C0"/>
                </a:solidFill>
                <a:latin typeface="+mj-lt"/>
                <a:ea typeface="+mj-ea"/>
                <a:cs typeface="+mj-cs"/>
              </a:rPr>
              <a:t>a été bien animée</a:t>
            </a:r>
          </a:p>
          <a:p>
            <a:pPr marL="0" indent="0">
              <a:buNone/>
            </a:pPr>
            <a:r>
              <a:rPr lang="fr-FR" b="1" dirty="0">
                <a:solidFill>
                  <a:srgbClr val="0070C0"/>
                </a:solidFill>
                <a:latin typeface="+mj-lt"/>
                <a:ea typeface="+mj-ea"/>
                <a:cs typeface="+mj-cs"/>
              </a:rPr>
              <a:t>par votre participation</a:t>
            </a:r>
          </a:p>
        </p:txBody>
      </p:sp>
      <p:pic>
        <p:nvPicPr>
          <p:cNvPr id="5" name="Image 4">
            <a:extLst>
              <a:ext uri="{FF2B5EF4-FFF2-40B4-BE49-F238E27FC236}">
                <a16:creationId xmlns:a16="http://schemas.microsoft.com/office/drawing/2014/main" id="{2FBB76B2-6E23-44B7-A954-CD3F988F0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420888"/>
            <a:ext cx="2286213" cy="3850922"/>
          </a:xfrm>
          <a:prstGeom prst="rect">
            <a:avLst/>
          </a:prstGeom>
        </p:spPr>
      </p:pic>
    </p:spTree>
    <p:extLst>
      <p:ext uri="{BB962C8B-B14F-4D97-AF65-F5344CB8AC3E}">
        <p14:creationId xmlns:p14="http://schemas.microsoft.com/office/powerpoint/2010/main" val="30164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494218-6BF7-46FF-B9DE-0C2EADB28496}"/>
              </a:ext>
            </a:extLst>
          </p:cNvPr>
          <p:cNvSpPr>
            <a:spLocks noGrp="1"/>
          </p:cNvSpPr>
          <p:nvPr>
            <p:ph idx="1"/>
          </p:nvPr>
        </p:nvSpPr>
        <p:spPr>
          <a:xfrm>
            <a:off x="457200" y="548680"/>
            <a:ext cx="8229600" cy="5904656"/>
          </a:xfrm>
        </p:spPr>
        <p:txBody>
          <a:bodyPr/>
          <a:lstStyle/>
          <a:p>
            <a:pPr marL="0" indent="0">
              <a:buNone/>
            </a:pPr>
            <a:r>
              <a:rPr lang="fr-FR" b="1" dirty="0">
                <a:solidFill>
                  <a:srgbClr val="0070C0"/>
                </a:solidFill>
              </a:rPr>
              <a:t>Donc une soirée réussie</a:t>
            </a:r>
          </a:p>
          <a:p>
            <a:pPr marL="0" indent="0">
              <a:buNone/>
            </a:pPr>
            <a:r>
              <a:rPr lang="fr-FR" b="1" dirty="0">
                <a:solidFill>
                  <a:srgbClr val="0070C0"/>
                </a:solidFill>
              </a:rPr>
              <a:t>à tous les niveaux,</a:t>
            </a:r>
          </a:p>
          <a:p>
            <a:pPr marL="0" indent="0">
              <a:buNone/>
            </a:pPr>
            <a:r>
              <a:rPr lang="fr-FR" b="1" dirty="0">
                <a:solidFill>
                  <a:srgbClr val="0070C0"/>
                </a:solidFill>
              </a:rPr>
              <a:t>on peut le dire !</a:t>
            </a:r>
          </a:p>
          <a:p>
            <a:pPr marL="0" indent="0">
              <a:buNone/>
            </a:pPr>
            <a:endParaRPr lang="fr-FR" b="1" dirty="0">
              <a:solidFill>
                <a:srgbClr val="0070C0"/>
              </a:solidFill>
            </a:endParaRPr>
          </a:p>
          <a:p>
            <a:pPr marL="0" indent="0">
              <a:buNone/>
            </a:pPr>
            <a:endParaRPr lang="fr-FR" b="1" dirty="0">
              <a:solidFill>
                <a:srgbClr val="0070C0"/>
              </a:solidFill>
            </a:endParaRPr>
          </a:p>
        </p:txBody>
      </p:sp>
      <p:pic>
        <p:nvPicPr>
          <p:cNvPr id="5" name="Image 4">
            <a:extLst>
              <a:ext uri="{FF2B5EF4-FFF2-40B4-BE49-F238E27FC236}">
                <a16:creationId xmlns:a16="http://schemas.microsoft.com/office/drawing/2014/main" id="{2D5A3BF0-6555-4A7B-B0F2-8443DEC267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052" y="960557"/>
            <a:ext cx="3807748" cy="5500081"/>
          </a:xfrm>
          <a:prstGeom prst="rect">
            <a:avLst/>
          </a:prstGeom>
        </p:spPr>
      </p:pic>
    </p:spTree>
    <p:extLst>
      <p:ext uri="{BB962C8B-B14F-4D97-AF65-F5344CB8AC3E}">
        <p14:creationId xmlns:p14="http://schemas.microsoft.com/office/powerpoint/2010/main" val="353852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720080"/>
          </a:xfrm>
        </p:spPr>
        <p:txBody>
          <a:bodyPr>
            <a:normAutofit fontScale="90000"/>
          </a:bodyPr>
          <a:lstStyle/>
          <a:p>
            <a:r>
              <a:rPr lang="fr-FR" b="1" dirty="0"/>
              <a:t>PROJETS 2019</a:t>
            </a:r>
          </a:p>
        </p:txBody>
      </p:sp>
      <p:sp>
        <p:nvSpPr>
          <p:cNvPr id="3" name="Sous-titre 2"/>
          <p:cNvSpPr>
            <a:spLocks noGrp="1"/>
          </p:cNvSpPr>
          <p:nvPr>
            <p:ph type="subTitle" idx="1"/>
          </p:nvPr>
        </p:nvSpPr>
        <p:spPr>
          <a:xfrm>
            <a:off x="683568" y="1340768"/>
            <a:ext cx="7920880" cy="5328592"/>
          </a:xfrm>
        </p:spPr>
        <p:txBody>
          <a:bodyPr>
            <a:normAutofit/>
          </a:bodyPr>
          <a:lstStyle/>
          <a:p>
            <a:pPr algn="l"/>
            <a:r>
              <a:rPr lang="fr-FR" b="1" u="sng" dirty="0">
                <a:solidFill>
                  <a:schemeClr val="tx1"/>
                </a:solidFill>
              </a:rPr>
              <a:t>Prochains concerts </a:t>
            </a:r>
            <a:r>
              <a:rPr lang="fr-FR" b="1" dirty="0">
                <a:solidFill>
                  <a:schemeClr val="tx1"/>
                </a:solidFill>
              </a:rPr>
              <a:t>: </a:t>
            </a:r>
          </a:p>
          <a:p>
            <a:pPr algn="l"/>
            <a:r>
              <a:rPr lang="fr-FR" b="1" dirty="0">
                <a:solidFill>
                  <a:schemeClr val="tx1"/>
                </a:solidFill>
              </a:rPr>
              <a:t>2 FEVRIER 2019 :</a:t>
            </a:r>
          </a:p>
          <a:p>
            <a:pPr marL="2781300" algn="l"/>
            <a:endParaRPr lang="fr-FR" b="1" dirty="0">
              <a:solidFill>
                <a:srgbClr val="0070C0"/>
              </a:solidFill>
            </a:endParaRPr>
          </a:p>
          <a:p>
            <a:pPr marL="2781300" algn="l"/>
            <a:r>
              <a:rPr lang="fr-FR" b="1" dirty="0">
                <a:solidFill>
                  <a:srgbClr val="0070C0"/>
                </a:solidFill>
              </a:rPr>
              <a:t>Nous invitons le Chœur Féminin de Marmoutier et le Chœur des Trois Rivières à la Chapelle Saint-Roch, au sein du CHU Bretonneau, à 20h30 </a:t>
            </a:r>
          </a:p>
          <a:p>
            <a:pPr algn="l"/>
            <a:endParaRPr lang="fr-FR" b="1" dirty="0">
              <a:solidFill>
                <a:srgbClr val="0070C0"/>
              </a:solidFill>
            </a:endParaRPr>
          </a:p>
          <a:p>
            <a:pPr algn="l"/>
            <a:endParaRPr lang="fr-FR" b="1" dirty="0">
              <a:solidFill>
                <a:srgbClr val="0070C0"/>
              </a:solidFill>
            </a:endParaRPr>
          </a:p>
          <a:p>
            <a:pPr algn="l"/>
            <a:endParaRPr lang="fr-FR" b="1" dirty="0">
              <a:solidFill>
                <a:srgbClr val="0070C0"/>
              </a:solidFill>
            </a:endParaRPr>
          </a:p>
        </p:txBody>
      </p:sp>
      <p:pic>
        <p:nvPicPr>
          <p:cNvPr id="5" name="Image 4">
            <a:extLst>
              <a:ext uri="{FF2B5EF4-FFF2-40B4-BE49-F238E27FC236}">
                <a16:creationId xmlns:a16="http://schemas.microsoft.com/office/drawing/2014/main" id="{6F0A0624-A6D3-4C13-968C-3788B5ADD4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744823"/>
            <a:ext cx="2678683" cy="3789040"/>
          </a:xfrm>
          <a:prstGeom prst="rect">
            <a:avLst/>
          </a:prstGeom>
        </p:spPr>
      </p:pic>
    </p:spTree>
    <p:extLst>
      <p:ext uri="{BB962C8B-B14F-4D97-AF65-F5344CB8AC3E}">
        <p14:creationId xmlns:p14="http://schemas.microsoft.com/office/powerpoint/2010/main" val="405310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4C1F0A-EA0C-428F-9BA7-A54D3A3BD7B6}"/>
              </a:ext>
            </a:extLst>
          </p:cNvPr>
          <p:cNvSpPr>
            <a:spLocks noGrp="1"/>
          </p:cNvSpPr>
          <p:nvPr>
            <p:ph idx="1"/>
          </p:nvPr>
        </p:nvSpPr>
        <p:spPr>
          <a:xfrm>
            <a:off x="457200" y="404664"/>
            <a:ext cx="8229600" cy="6120680"/>
          </a:xfrm>
        </p:spPr>
        <p:txBody>
          <a:bodyPr>
            <a:normAutofit/>
          </a:bodyPr>
          <a:lstStyle/>
          <a:p>
            <a:pPr marL="0" indent="0">
              <a:buNone/>
            </a:pPr>
            <a:endParaRPr lang="fr-FR" b="1" dirty="0"/>
          </a:p>
          <a:p>
            <a:pPr marL="0" indent="0">
              <a:buNone/>
            </a:pPr>
            <a:r>
              <a:rPr lang="fr-FR" b="1" dirty="0"/>
              <a:t>18 MAI 2019 : </a:t>
            </a:r>
          </a:p>
          <a:p>
            <a:pPr marL="0" indent="0">
              <a:buNone/>
            </a:pPr>
            <a:r>
              <a:rPr lang="fr-FR" b="1" dirty="0">
                <a:solidFill>
                  <a:srgbClr val="0070C0"/>
                </a:solidFill>
              </a:rPr>
              <a:t>La chorale AIR EN AIRR participe au grand projet de la Ville de TOURS : </a:t>
            </a:r>
            <a:r>
              <a:rPr lang="fr-FR" b="1" u="sng" dirty="0">
                <a:solidFill>
                  <a:srgbClr val="0070C0"/>
                </a:solidFill>
              </a:rPr>
              <a:t>l’année BALZAC </a:t>
            </a:r>
            <a:r>
              <a:rPr lang="fr-FR" b="1" dirty="0">
                <a:solidFill>
                  <a:srgbClr val="0070C0"/>
                </a:solidFill>
              </a:rPr>
              <a:t>avec un concert à la salle Jacques VILLERET en compagnie du Chœur </a:t>
            </a:r>
            <a:r>
              <a:rPr lang="fr-FR" b="1" dirty="0" err="1">
                <a:solidFill>
                  <a:srgbClr val="0070C0"/>
                </a:solidFill>
              </a:rPr>
              <a:t>Monthevoy</a:t>
            </a:r>
            <a:r>
              <a:rPr lang="fr-FR" b="1" dirty="0">
                <a:solidFill>
                  <a:srgbClr val="0070C0"/>
                </a:solidFill>
              </a:rPr>
              <a:t>.</a:t>
            </a:r>
          </a:p>
          <a:p>
            <a:pPr marL="0" indent="0">
              <a:buNone/>
            </a:pPr>
            <a:r>
              <a:rPr lang="fr-FR" b="1" dirty="0">
                <a:solidFill>
                  <a:srgbClr val="0070C0"/>
                </a:solidFill>
              </a:rPr>
              <a:t>A cette fin, nous préparons un répertoire correspondant à cette époque.</a:t>
            </a:r>
          </a:p>
          <a:p>
            <a:pPr marL="0" indent="0">
              <a:spcBef>
                <a:spcPts val="0"/>
              </a:spcBef>
              <a:buNone/>
            </a:pPr>
            <a:endParaRPr lang="fr-FR" b="1" dirty="0"/>
          </a:p>
          <a:p>
            <a:pPr marL="0" indent="0">
              <a:buNone/>
            </a:pPr>
            <a:r>
              <a:rPr lang="fr-FR" b="1" dirty="0"/>
              <a:t>27 JUIN 2019 : </a:t>
            </a:r>
          </a:p>
          <a:p>
            <a:pPr marL="0" indent="0">
              <a:buNone/>
            </a:pPr>
            <a:r>
              <a:rPr lang="fr-FR" b="1" dirty="0">
                <a:solidFill>
                  <a:srgbClr val="0070C0"/>
                </a:solidFill>
              </a:rPr>
              <a:t>Notre concert annuel.</a:t>
            </a:r>
          </a:p>
          <a:p>
            <a:endParaRPr lang="fr-FR" dirty="0"/>
          </a:p>
        </p:txBody>
      </p:sp>
    </p:spTree>
    <p:extLst>
      <p:ext uri="{BB962C8B-B14F-4D97-AF65-F5344CB8AC3E}">
        <p14:creationId xmlns:p14="http://schemas.microsoft.com/office/powerpoint/2010/main" val="165611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DB22A-3C79-4476-B547-B0A970AAEF95}"/>
              </a:ext>
            </a:extLst>
          </p:cNvPr>
          <p:cNvSpPr>
            <a:spLocks noGrp="1"/>
          </p:cNvSpPr>
          <p:nvPr>
            <p:ph type="title"/>
          </p:nvPr>
        </p:nvSpPr>
        <p:spPr/>
        <p:txBody>
          <a:bodyPr>
            <a:normAutofit fontScale="90000"/>
          </a:bodyPr>
          <a:lstStyle/>
          <a:p>
            <a:r>
              <a:rPr lang="fr-FR" sz="3600" b="1" dirty="0"/>
              <a:t>UN AUTRE GRAND PROJET POUR LA FIN D’ANNEE 2019 !</a:t>
            </a:r>
          </a:p>
        </p:txBody>
      </p:sp>
      <p:sp>
        <p:nvSpPr>
          <p:cNvPr id="3" name="Espace réservé du contenu 2">
            <a:extLst>
              <a:ext uri="{FF2B5EF4-FFF2-40B4-BE49-F238E27FC236}">
                <a16:creationId xmlns:a16="http://schemas.microsoft.com/office/drawing/2014/main" id="{08C2C8F7-200E-482E-9C28-6BEC52745A4A}"/>
              </a:ext>
            </a:extLst>
          </p:cNvPr>
          <p:cNvSpPr>
            <a:spLocks noGrp="1"/>
          </p:cNvSpPr>
          <p:nvPr>
            <p:ph idx="1"/>
          </p:nvPr>
        </p:nvSpPr>
        <p:spPr>
          <a:xfrm>
            <a:off x="457200" y="1600200"/>
            <a:ext cx="8229600" cy="4983162"/>
          </a:xfrm>
        </p:spPr>
        <p:txBody>
          <a:bodyPr>
            <a:normAutofit/>
          </a:bodyPr>
          <a:lstStyle/>
          <a:p>
            <a:pPr marL="0" indent="0">
              <a:buNone/>
            </a:pPr>
            <a:r>
              <a:rPr lang="fr-FR" b="1" dirty="0">
                <a:solidFill>
                  <a:srgbClr val="0070C0"/>
                </a:solidFill>
              </a:rPr>
              <a:t>Participation au Festival de Rencontres de Chorales de tous pays à PRAGUE, du 8 au 11 novembre 2019 !</a:t>
            </a:r>
          </a:p>
          <a:p>
            <a:pPr marL="0" indent="0">
              <a:buNone/>
            </a:pPr>
            <a:r>
              <a:rPr lang="fr-FR" b="1" dirty="0">
                <a:solidFill>
                  <a:srgbClr val="0070C0"/>
                </a:solidFill>
              </a:rPr>
              <a:t>Evénement organisé chaque saison à Prague.</a:t>
            </a:r>
          </a:p>
          <a:p>
            <a:pPr marL="0" indent="0">
              <a:buNone/>
            </a:pPr>
            <a:r>
              <a:rPr lang="fr-FR" b="1" dirty="0">
                <a:solidFill>
                  <a:srgbClr val="0070C0"/>
                </a:solidFill>
              </a:rPr>
              <a:t>Nous donnerons trois concerts : deux le samedi et un le dimanche.</a:t>
            </a:r>
          </a:p>
          <a:p>
            <a:pPr marL="0" indent="0">
              <a:buNone/>
            </a:pPr>
            <a:r>
              <a:rPr lang="fr-FR" b="1" dirty="0">
                <a:solidFill>
                  <a:srgbClr val="0070C0"/>
                </a:solidFill>
              </a:rPr>
              <a:t>Encore une première pour AIR EN AIRR !</a:t>
            </a:r>
          </a:p>
          <a:p>
            <a:pPr marL="0" indent="0">
              <a:buNone/>
            </a:pPr>
            <a:r>
              <a:rPr lang="fr-FR" b="1" dirty="0">
                <a:solidFill>
                  <a:srgbClr val="0070C0"/>
                </a:solidFill>
              </a:rPr>
              <a:t>Les 36 choristes participant prennent en charge les frais.</a:t>
            </a:r>
          </a:p>
        </p:txBody>
      </p:sp>
    </p:spTree>
    <p:extLst>
      <p:ext uri="{BB962C8B-B14F-4D97-AF65-F5344CB8AC3E}">
        <p14:creationId xmlns:p14="http://schemas.microsoft.com/office/powerpoint/2010/main" val="35500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B42D8F-3AAA-47E3-8A4B-6503A0F654BD}"/>
              </a:ext>
            </a:extLst>
          </p:cNvPr>
          <p:cNvSpPr>
            <a:spLocks noGrp="1"/>
          </p:cNvSpPr>
          <p:nvPr>
            <p:ph type="title"/>
          </p:nvPr>
        </p:nvSpPr>
        <p:spPr>
          <a:xfrm>
            <a:off x="457200" y="274638"/>
            <a:ext cx="8229600" cy="778098"/>
          </a:xfrm>
        </p:spPr>
        <p:txBody>
          <a:bodyPr/>
          <a:lstStyle/>
          <a:p>
            <a:r>
              <a:rPr lang="fr-FR" dirty="0"/>
              <a:t>FINANCES</a:t>
            </a:r>
          </a:p>
        </p:txBody>
      </p:sp>
      <p:graphicFrame>
        <p:nvGraphicFramePr>
          <p:cNvPr id="4" name="Espace réservé du contenu 3">
            <a:extLst>
              <a:ext uri="{FF2B5EF4-FFF2-40B4-BE49-F238E27FC236}">
                <a16:creationId xmlns:a16="http://schemas.microsoft.com/office/drawing/2014/main" id="{19634EE7-FD41-4DC6-B98A-6A7950296D9B}"/>
              </a:ext>
            </a:extLst>
          </p:cNvPr>
          <p:cNvGraphicFramePr>
            <a:graphicFrameLocks noGrp="1"/>
          </p:cNvGraphicFramePr>
          <p:nvPr>
            <p:ph idx="1"/>
            <p:extLst>
              <p:ext uri="{D42A27DB-BD31-4B8C-83A1-F6EECF244321}">
                <p14:modId xmlns:p14="http://schemas.microsoft.com/office/powerpoint/2010/main" val="2772549876"/>
              </p:ext>
            </p:extLst>
          </p:nvPr>
        </p:nvGraphicFramePr>
        <p:xfrm>
          <a:off x="457200" y="1052736"/>
          <a:ext cx="8075240" cy="5646990"/>
        </p:xfrm>
        <a:graphic>
          <a:graphicData uri="http://schemas.openxmlformats.org/drawingml/2006/table">
            <a:tbl>
              <a:tblPr>
                <a:tableStyleId>{5C22544A-7EE6-4342-B048-85BDC9FD1C3A}</a:tableStyleId>
              </a:tblPr>
              <a:tblGrid>
                <a:gridCol w="750671">
                  <a:extLst>
                    <a:ext uri="{9D8B030D-6E8A-4147-A177-3AD203B41FA5}">
                      <a16:colId xmlns:a16="http://schemas.microsoft.com/office/drawing/2014/main" val="3328297723"/>
                    </a:ext>
                  </a:extLst>
                </a:gridCol>
                <a:gridCol w="73346">
                  <a:extLst>
                    <a:ext uri="{9D8B030D-6E8A-4147-A177-3AD203B41FA5}">
                      <a16:colId xmlns:a16="http://schemas.microsoft.com/office/drawing/2014/main" val="3996479509"/>
                    </a:ext>
                  </a:extLst>
                </a:gridCol>
                <a:gridCol w="842511">
                  <a:extLst>
                    <a:ext uri="{9D8B030D-6E8A-4147-A177-3AD203B41FA5}">
                      <a16:colId xmlns:a16="http://schemas.microsoft.com/office/drawing/2014/main" val="4002266154"/>
                    </a:ext>
                  </a:extLst>
                </a:gridCol>
                <a:gridCol w="1842493">
                  <a:extLst>
                    <a:ext uri="{9D8B030D-6E8A-4147-A177-3AD203B41FA5}">
                      <a16:colId xmlns:a16="http://schemas.microsoft.com/office/drawing/2014/main" val="1770537753"/>
                    </a:ext>
                  </a:extLst>
                </a:gridCol>
                <a:gridCol w="1342502">
                  <a:extLst>
                    <a:ext uri="{9D8B030D-6E8A-4147-A177-3AD203B41FA5}">
                      <a16:colId xmlns:a16="http://schemas.microsoft.com/office/drawing/2014/main" val="4047971068"/>
                    </a:ext>
                  </a:extLst>
                </a:gridCol>
                <a:gridCol w="1207493">
                  <a:extLst>
                    <a:ext uri="{9D8B030D-6E8A-4147-A177-3AD203B41FA5}">
                      <a16:colId xmlns:a16="http://schemas.microsoft.com/office/drawing/2014/main" val="1997178844"/>
                    </a:ext>
                  </a:extLst>
                </a:gridCol>
                <a:gridCol w="1296144">
                  <a:extLst>
                    <a:ext uri="{9D8B030D-6E8A-4147-A177-3AD203B41FA5}">
                      <a16:colId xmlns:a16="http://schemas.microsoft.com/office/drawing/2014/main" val="2068914011"/>
                    </a:ext>
                  </a:extLst>
                </a:gridCol>
                <a:gridCol w="48268">
                  <a:extLst>
                    <a:ext uri="{9D8B030D-6E8A-4147-A177-3AD203B41FA5}">
                      <a16:colId xmlns:a16="http://schemas.microsoft.com/office/drawing/2014/main" val="1585136968"/>
                    </a:ext>
                  </a:extLst>
                </a:gridCol>
                <a:gridCol w="25400">
                  <a:extLst>
                    <a:ext uri="{9D8B030D-6E8A-4147-A177-3AD203B41FA5}">
                      <a16:colId xmlns:a16="http://schemas.microsoft.com/office/drawing/2014/main" val="895782582"/>
                    </a:ext>
                  </a:extLst>
                </a:gridCol>
                <a:gridCol w="646412">
                  <a:extLst>
                    <a:ext uri="{9D8B030D-6E8A-4147-A177-3AD203B41FA5}">
                      <a16:colId xmlns:a16="http://schemas.microsoft.com/office/drawing/2014/main" val="3491517741"/>
                    </a:ext>
                  </a:extLst>
                </a:gridCol>
              </a:tblGrid>
              <a:tr h="1021178">
                <a:tc>
                  <a:txBody>
                    <a:bodyPr/>
                    <a:lstStyle/>
                    <a:p>
                      <a:pPr algn="l" fontAlgn="ctr"/>
                      <a:endParaRPr lang="fr-FR" sz="2000" b="1" i="0" u="none" strike="noStrike">
                        <a:effectLst/>
                        <a:latin typeface="Arial" panose="020B0604020202020204" pitchFamily="34" charset="0"/>
                      </a:endParaRPr>
                    </a:p>
                  </a:txBody>
                  <a:tcPr marL="0" marR="0" marT="0" marB="0" anchor="ctr"/>
                </a:tc>
                <a:tc>
                  <a:txBody>
                    <a:bodyPr/>
                    <a:lstStyle/>
                    <a:p>
                      <a:pPr algn="l" fontAlgn="ctr"/>
                      <a:endParaRPr lang="fr-FR" sz="2000" b="1" i="0" u="none" strike="noStrike">
                        <a:effectLst/>
                        <a:latin typeface="Arial" panose="020B0604020202020204" pitchFamily="34" charset="0"/>
                      </a:endParaRPr>
                    </a:p>
                  </a:txBody>
                  <a:tcPr marL="0" marR="0" marT="0" marB="0" anchor="ctr"/>
                </a:tc>
                <a:tc gridSpan="6">
                  <a:txBody>
                    <a:bodyPr/>
                    <a:lstStyle/>
                    <a:p>
                      <a:pPr algn="ctr" fontAlgn="ctr"/>
                      <a:r>
                        <a:rPr lang="fr-FR" sz="2000" u="none" strike="noStrike" dirty="0">
                          <a:effectLst/>
                        </a:rPr>
                        <a:t>TRESORERIE CHORALE -  2018</a:t>
                      </a:r>
                      <a:endParaRPr lang="fr-FR" sz="2000" b="1" i="0" u="none" strike="noStrike" dirty="0">
                        <a:effectLst/>
                        <a:latin typeface="Arial" panose="020B060402020202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2000" b="1" i="0" u="none" strike="noStrike">
                        <a:effectLst/>
                        <a:latin typeface="Arial" panose="020B0604020202020204" pitchFamily="34" charset="0"/>
                      </a:endParaRPr>
                    </a:p>
                  </a:txBody>
                  <a:tcPr marL="0" marR="0" marT="0" marB="0" anchor="ctr"/>
                </a:tc>
                <a:tc>
                  <a:txBody>
                    <a:bodyPr/>
                    <a:lstStyle/>
                    <a:p>
                      <a:pPr algn="l" fontAlgn="ctr"/>
                      <a:endParaRPr lang="fr-FR" sz="1000" b="1"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866276513"/>
                  </a:ext>
                </a:extLst>
              </a:tr>
              <a:tr h="522463">
                <a:tc>
                  <a:txBody>
                    <a:bodyPr/>
                    <a:lstStyle/>
                    <a:p>
                      <a:pPr algn="l" fontAlgn="b"/>
                      <a:endParaRPr lang="fr-FR" sz="2000" b="0" i="0" u="none" strike="noStrike">
                        <a:effectLst/>
                        <a:latin typeface="Arial" panose="020B0604020202020204" pitchFamily="34" charset="0"/>
                      </a:endParaRPr>
                    </a:p>
                  </a:txBody>
                  <a:tcPr marL="0" marR="0" marT="0" marB="0" anchor="b"/>
                </a:tc>
                <a:tc>
                  <a:txBody>
                    <a:bodyPr/>
                    <a:lstStyle/>
                    <a:p>
                      <a:pPr algn="l" fontAlgn="b"/>
                      <a:endParaRPr lang="fr-FR" sz="2000" b="0" i="0" u="none" strike="noStrike">
                        <a:effectLst/>
                        <a:latin typeface="Arial" panose="020B0604020202020204" pitchFamily="34" charset="0"/>
                      </a:endParaRPr>
                    </a:p>
                  </a:txBody>
                  <a:tcPr marL="0" marR="0" marT="0" marB="0" anchor="b"/>
                </a:tc>
                <a:tc>
                  <a:txBody>
                    <a:bodyPr/>
                    <a:lstStyle/>
                    <a:p>
                      <a:endParaRPr lang="fr-FR"/>
                    </a:p>
                  </a:txBody>
                  <a:tcPr marL="0" marR="0" marT="0" marB="0" anchor="ctr"/>
                </a:tc>
                <a:tc>
                  <a:txBody>
                    <a:bodyPr/>
                    <a:lstStyle/>
                    <a:p>
                      <a:pPr algn="ctr" fontAlgn="ctr"/>
                      <a:r>
                        <a:rPr lang="fr-FR" sz="2000" b="1" u="none" strike="noStrike" dirty="0">
                          <a:effectLst/>
                        </a:rPr>
                        <a:t>SOLDE</a:t>
                      </a:r>
                      <a:endParaRPr lang="fr-FR" sz="2000" b="1" i="0" u="none" strike="noStrike" dirty="0">
                        <a:effectLst/>
                        <a:latin typeface="Arial" panose="020B0604020202020204" pitchFamily="34" charset="0"/>
                      </a:endParaRPr>
                    </a:p>
                  </a:txBody>
                  <a:tcPr marL="0" marR="0" marT="0" marB="0" anchor="ctr"/>
                </a:tc>
                <a:tc>
                  <a:txBody>
                    <a:bodyPr/>
                    <a:lstStyle/>
                    <a:p>
                      <a:pPr algn="ctr" fontAlgn="ctr"/>
                      <a:r>
                        <a:rPr lang="fr-FR" sz="2000" b="1" u="none" strike="noStrike" dirty="0">
                          <a:effectLst/>
                        </a:rPr>
                        <a:t>Caisse</a:t>
                      </a:r>
                      <a:endParaRPr lang="fr-FR" sz="2000" b="1" i="0" u="none" strike="noStrike" dirty="0">
                        <a:effectLst/>
                        <a:latin typeface="Arial" panose="020B0604020202020204" pitchFamily="34" charset="0"/>
                      </a:endParaRPr>
                    </a:p>
                  </a:txBody>
                  <a:tcPr marL="0" marR="0" marT="0" marB="0" anchor="ctr"/>
                </a:tc>
                <a:tc>
                  <a:txBody>
                    <a:bodyPr/>
                    <a:lstStyle/>
                    <a:p>
                      <a:pPr algn="ctr" fontAlgn="ctr"/>
                      <a:r>
                        <a:rPr lang="fr-FR" sz="2000" b="1" u="none" strike="noStrike" dirty="0">
                          <a:effectLst/>
                        </a:rPr>
                        <a:t>Banque</a:t>
                      </a:r>
                      <a:endParaRPr lang="fr-FR" sz="2000" b="1" i="0" u="none" strike="noStrike" dirty="0">
                        <a:effectLst/>
                        <a:latin typeface="Arial" panose="020B0604020202020204" pitchFamily="34" charset="0"/>
                      </a:endParaRPr>
                    </a:p>
                  </a:txBody>
                  <a:tcPr marL="0" marR="0" marT="0" marB="0" anchor="ctr"/>
                </a:tc>
                <a:tc>
                  <a:txBody>
                    <a:bodyPr/>
                    <a:lstStyle/>
                    <a:p>
                      <a:pPr algn="ctr" fontAlgn="ctr"/>
                      <a:r>
                        <a:rPr lang="fr-FR" sz="2000" b="1" u="none" strike="noStrike" dirty="0">
                          <a:effectLst/>
                        </a:rPr>
                        <a:t>Total</a:t>
                      </a:r>
                      <a:endParaRPr lang="fr-FR" sz="2000" b="1" i="0" u="none" strike="noStrike" dirty="0">
                        <a:effectLst/>
                        <a:latin typeface="Arial" panose="020B0604020202020204" pitchFamily="34" charset="0"/>
                      </a:endParaRPr>
                    </a:p>
                  </a:txBody>
                  <a:tcPr marL="0" marR="0" marT="0" marB="0" anchor="ctr"/>
                </a:tc>
                <a:tc>
                  <a:txBody>
                    <a:bodyPr/>
                    <a:lstStyle/>
                    <a:p>
                      <a:endParaRPr lang="fr-FR" dirty="0"/>
                    </a:p>
                  </a:txBody>
                  <a:tcPr marL="0" marR="0" marT="0" marB="0" anchor="ctr"/>
                </a:tc>
                <a:tc>
                  <a:txBody>
                    <a:bodyPr/>
                    <a:lstStyle/>
                    <a:p>
                      <a:pPr algn="l" fontAlgn="b"/>
                      <a:endParaRPr lang="fr-FR" sz="2000" b="0" i="0" u="none" strike="noStrike" dirty="0">
                        <a:effectLst/>
                        <a:latin typeface="Arial" panose="020B0604020202020204" pitchFamily="34" charset="0"/>
                      </a:endParaRPr>
                    </a:p>
                  </a:txBody>
                  <a:tcPr marL="0" marR="0" marT="0" marB="0" anchor="b"/>
                </a:tc>
                <a:tc>
                  <a:txBody>
                    <a:bodyPr/>
                    <a:lstStyle/>
                    <a:p>
                      <a:pPr algn="l"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60719526"/>
                  </a:ext>
                </a:extLst>
              </a:tr>
              <a:tr h="776593">
                <a:tc>
                  <a:txBody>
                    <a:bodyPr/>
                    <a:lstStyle/>
                    <a:p>
                      <a:pPr algn="l" fontAlgn="b"/>
                      <a:endParaRPr lang="fr-FR" sz="2000" b="0" i="0" u="none" strike="noStrike">
                        <a:effectLst/>
                        <a:latin typeface="Arial" panose="020B0604020202020204" pitchFamily="34" charset="0"/>
                      </a:endParaRPr>
                    </a:p>
                  </a:txBody>
                  <a:tcPr marL="0" marR="0" marT="0" marB="0" anchor="b"/>
                </a:tc>
                <a:tc>
                  <a:txBody>
                    <a:bodyPr/>
                    <a:lstStyle/>
                    <a:p>
                      <a:pPr algn="l" fontAlgn="b"/>
                      <a:endParaRPr lang="fr-FR" sz="2000" b="0" i="0" u="none" strike="noStrike">
                        <a:effectLst/>
                        <a:latin typeface="Arial" panose="020B0604020202020204" pitchFamily="34" charset="0"/>
                      </a:endParaRPr>
                    </a:p>
                  </a:txBody>
                  <a:tcPr marL="0" marR="0" marT="0" marB="0" anchor="b"/>
                </a:tc>
                <a:tc>
                  <a:txBody>
                    <a:bodyPr/>
                    <a:lstStyle/>
                    <a:p>
                      <a:endParaRPr lang="fr-FR"/>
                    </a:p>
                  </a:txBody>
                  <a:tcPr marL="0" marR="0" marT="0" marB="0" anchor="ctr"/>
                </a:tc>
                <a:tc>
                  <a:txBody>
                    <a:bodyPr/>
                    <a:lstStyle/>
                    <a:p>
                      <a:pPr algn="r" fontAlgn="ctr"/>
                      <a:r>
                        <a:rPr lang="fr-FR" sz="2000" u="none" strike="noStrike" dirty="0">
                          <a:effectLst/>
                        </a:rPr>
                        <a:t>Début d'exercice</a:t>
                      </a:r>
                      <a:endParaRPr lang="fr-FR" sz="2000" b="0" i="0" u="none" strike="noStrike" dirty="0">
                        <a:effectLst/>
                        <a:latin typeface="Arial" panose="020B0604020202020204" pitchFamily="34" charset="0"/>
                      </a:endParaRPr>
                    </a:p>
                  </a:txBody>
                  <a:tcPr marL="0" marR="0" marT="0" marB="0" anchor="ctr"/>
                </a:tc>
                <a:tc>
                  <a:txBody>
                    <a:bodyPr/>
                    <a:lstStyle/>
                    <a:p>
                      <a:pPr algn="r" fontAlgn="ctr"/>
                      <a:r>
                        <a:rPr lang="fr-FR" sz="2000" u="none" strike="noStrike" dirty="0">
                          <a:effectLst/>
                        </a:rPr>
                        <a:t>145,47 €</a:t>
                      </a:r>
                      <a:endParaRPr lang="fr-FR" sz="2000" b="0" i="0" u="none" strike="noStrike" dirty="0">
                        <a:solidFill>
                          <a:srgbClr val="366092"/>
                        </a:solidFill>
                        <a:effectLst/>
                        <a:latin typeface="Arial" panose="020B0604020202020204" pitchFamily="34" charset="0"/>
                      </a:endParaRPr>
                    </a:p>
                  </a:txBody>
                  <a:tcPr marL="0" marR="0" marT="0" marB="0" anchor="ctr"/>
                </a:tc>
                <a:tc>
                  <a:txBody>
                    <a:bodyPr/>
                    <a:lstStyle/>
                    <a:p>
                      <a:pPr algn="r" fontAlgn="ctr"/>
                      <a:r>
                        <a:rPr lang="fr-FR" sz="2000" u="none" strike="noStrike" dirty="0">
                          <a:effectLst/>
                        </a:rPr>
                        <a:t>9 497,26 €</a:t>
                      </a:r>
                      <a:endParaRPr lang="fr-FR" sz="2000" b="0" i="0" u="none" strike="noStrike" dirty="0">
                        <a:solidFill>
                          <a:srgbClr val="366092"/>
                        </a:solidFill>
                        <a:effectLst/>
                        <a:latin typeface="Arial" panose="020B0604020202020204" pitchFamily="34" charset="0"/>
                      </a:endParaRPr>
                    </a:p>
                  </a:txBody>
                  <a:tcPr marL="0" marR="0" marT="0" marB="0" anchor="ctr"/>
                </a:tc>
                <a:tc>
                  <a:txBody>
                    <a:bodyPr/>
                    <a:lstStyle/>
                    <a:p>
                      <a:pPr algn="r" fontAlgn="ctr"/>
                      <a:r>
                        <a:rPr lang="fr-FR" sz="2000" u="none" strike="noStrike" dirty="0">
                          <a:effectLst/>
                        </a:rPr>
                        <a:t>9 642,73 €</a:t>
                      </a:r>
                      <a:endParaRPr lang="fr-FR" sz="2000" b="1" i="0" u="none" strike="noStrike" dirty="0">
                        <a:effectLst/>
                        <a:latin typeface="Arial" panose="020B0604020202020204" pitchFamily="34" charset="0"/>
                      </a:endParaRPr>
                    </a:p>
                  </a:txBody>
                  <a:tcPr marL="0" marR="0" marT="0" marB="0" anchor="ctr"/>
                </a:tc>
                <a:tc>
                  <a:txBody>
                    <a:bodyPr/>
                    <a:lstStyle/>
                    <a:p>
                      <a:endParaRPr lang="fr-FR"/>
                    </a:p>
                  </a:txBody>
                  <a:tcPr marL="0" marR="0" marT="0" marB="0" anchor="ctr"/>
                </a:tc>
                <a:tc>
                  <a:txBody>
                    <a:bodyPr/>
                    <a:lstStyle/>
                    <a:p>
                      <a:pPr algn="l" fontAlgn="b"/>
                      <a:endParaRPr lang="fr-FR" sz="2000" b="0" i="0" u="none" strike="noStrike" dirty="0">
                        <a:effectLst/>
                        <a:latin typeface="Arial" panose="020B0604020202020204" pitchFamily="34" charset="0"/>
                      </a:endParaRPr>
                    </a:p>
                  </a:txBody>
                  <a:tcPr marL="0" marR="0" marT="0" marB="0" anchor="b"/>
                </a:tc>
                <a:tc>
                  <a:txBody>
                    <a:bodyPr/>
                    <a:lstStyle/>
                    <a:p>
                      <a:pPr algn="l"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279569217"/>
                  </a:ext>
                </a:extLst>
              </a:tr>
              <a:tr h="776593">
                <a:tc>
                  <a:txBody>
                    <a:bodyPr/>
                    <a:lstStyle/>
                    <a:p>
                      <a:pPr algn="l" fontAlgn="b"/>
                      <a:endParaRPr lang="fr-FR" sz="2000" b="0" i="0" u="none" strike="noStrike">
                        <a:effectLst/>
                        <a:latin typeface="Arial" panose="020B0604020202020204" pitchFamily="34" charset="0"/>
                      </a:endParaRPr>
                    </a:p>
                  </a:txBody>
                  <a:tcPr marL="0" marR="0" marT="0" marB="0" anchor="b"/>
                </a:tc>
                <a:tc>
                  <a:txBody>
                    <a:bodyPr/>
                    <a:lstStyle/>
                    <a:p>
                      <a:pPr algn="l" fontAlgn="b"/>
                      <a:endParaRPr lang="fr-FR" sz="2000" b="0" i="0" u="none" strike="noStrike">
                        <a:effectLst/>
                        <a:latin typeface="Arial" panose="020B0604020202020204" pitchFamily="34" charset="0"/>
                      </a:endParaRPr>
                    </a:p>
                  </a:txBody>
                  <a:tcPr marL="0" marR="0" marT="0" marB="0" anchor="b"/>
                </a:tc>
                <a:tc>
                  <a:txBody>
                    <a:bodyPr/>
                    <a:lstStyle/>
                    <a:p>
                      <a:endParaRPr lang="fr-FR"/>
                    </a:p>
                  </a:txBody>
                  <a:tcPr marL="0" marR="0" marT="0" marB="0" anchor="ctr"/>
                </a:tc>
                <a:tc>
                  <a:txBody>
                    <a:bodyPr/>
                    <a:lstStyle/>
                    <a:p>
                      <a:pPr algn="r" fontAlgn="ctr"/>
                      <a:r>
                        <a:rPr lang="fr-FR" sz="2000" u="none" strike="noStrike" dirty="0">
                          <a:effectLst/>
                        </a:rPr>
                        <a:t>Fin d'exercice</a:t>
                      </a:r>
                      <a:endParaRPr lang="fr-FR" sz="2000" b="0" i="0" u="none" strike="noStrike" dirty="0">
                        <a:effectLst/>
                        <a:latin typeface="Arial" panose="020B0604020202020204" pitchFamily="34" charset="0"/>
                      </a:endParaRPr>
                    </a:p>
                  </a:txBody>
                  <a:tcPr marL="0" marR="0" marT="0" marB="0" anchor="ctr"/>
                </a:tc>
                <a:tc>
                  <a:txBody>
                    <a:bodyPr/>
                    <a:lstStyle/>
                    <a:p>
                      <a:pPr algn="r" fontAlgn="ctr"/>
                      <a:r>
                        <a:rPr lang="fr-FR" sz="2000" u="none" strike="noStrike" dirty="0">
                          <a:effectLst/>
                        </a:rPr>
                        <a:t>111,37 €</a:t>
                      </a:r>
                      <a:endParaRPr lang="fr-FR" sz="2000" b="0" i="0" u="none" strike="noStrike" dirty="0">
                        <a:solidFill>
                          <a:srgbClr val="366092"/>
                        </a:solidFill>
                        <a:effectLst/>
                        <a:latin typeface="Arial" panose="020B0604020202020204" pitchFamily="34" charset="0"/>
                      </a:endParaRPr>
                    </a:p>
                  </a:txBody>
                  <a:tcPr marL="0" marR="0" marT="0" marB="0" anchor="ctr"/>
                </a:tc>
                <a:tc>
                  <a:txBody>
                    <a:bodyPr/>
                    <a:lstStyle/>
                    <a:p>
                      <a:pPr algn="r" fontAlgn="ctr"/>
                      <a:r>
                        <a:rPr lang="fr-FR" sz="2000" u="none" strike="noStrike" dirty="0">
                          <a:effectLst/>
                        </a:rPr>
                        <a:t>7 627,47 €</a:t>
                      </a:r>
                      <a:endParaRPr lang="fr-FR" sz="2000" b="0" i="0" u="none" strike="noStrike" dirty="0">
                        <a:solidFill>
                          <a:srgbClr val="366092"/>
                        </a:solidFill>
                        <a:effectLst/>
                        <a:latin typeface="Arial" panose="020B0604020202020204" pitchFamily="34" charset="0"/>
                      </a:endParaRPr>
                    </a:p>
                  </a:txBody>
                  <a:tcPr marL="0" marR="0" marT="0" marB="0" anchor="ctr"/>
                </a:tc>
                <a:tc>
                  <a:txBody>
                    <a:bodyPr/>
                    <a:lstStyle/>
                    <a:p>
                      <a:pPr algn="r" fontAlgn="ctr"/>
                      <a:r>
                        <a:rPr lang="fr-FR" sz="2000" u="none" strike="noStrike" dirty="0">
                          <a:effectLst/>
                        </a:rPr>
                        <a:t>7 738,84 €</a:t>
                      </a:r>
                      <a:endParaRPr lang="fr-FR" sz="2000" b="1" i="0" u="none" strike="noStrike" dirty="0">
                        <a:effectLst/>
                        <a:latin typeface="Arial" panose="020B0604020202020204" pitchFamily="34" charset="0"/>
                      </a:endParaRPr>
                    </a:p>
                  </a:txBody>
                  <a:tcPr marL="0" marR="0" marT="0" marB="0" anchor="ctr"/>
                </a:tc>
                <a:tc>
                  <a:txBody>
                    <a:bodyPr/>
                    <a:lstStyle/>
                    <a:p>
                      <a:endParaRPr lang="fr-FR"/>
                    </a:p>
                  </a:txBody>
                  <a:tcPr marL="0" marR="0" marT="0" marB="0" anchor="ctr"/>
                </a:tc>
                <a:tc>
                  <a:txBody>
                    <a:bodyPr/>
                    <a:lstStyle/>
                    <a:p>
                      <a:pPr algn="l" fontAlgn="b"/>
                      <a:endParaRPr lang="fr-FR" sz="2000" b="0" i="0" u="none" strike="noStrike" dirty="0">
                        <a:effectLst/>
                        <a:latin typeface="Arial" panose="020B0604020202020204" pitchFamily="34" charset="0"/>
                      </a:endParaRPr>
                    </a:p>
                  </a:txBody>
                  <a:tcPr marL="0" marR="0" marT="0" marB="0" anchor="b"/>
                </a:tc>
                <a:tc>
                  <a:txBody>
                    <a:bodyPr/>
                    <a:lstStyle/>
                    <a:p>
                      <a:pPr algn="l"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78132215"/>
                  </a:ext>
                </a:extLst>
              </a:tr>
              <a:tr h="522463">
                <a:tc>
                  <a:txBody>
                    <a:bodyPr/>
                    <a:lstStyle/>
                    <a:p>
                      <a:pPr algn="l" fontAlgn="b"/>
                      <a:endParaRPr lang="fr-FR" sz="2000" b="0" i="0" u="none" strike="noStrike">
                        <a:effectLst/>
                        <a:latin typeface="Arial" panose="020B0604020202020204" pitchFamily="34" charset="0"/>
                      </a:endParaRPr>
                    </a:p>
                  </a:txBody>
                  <a:tcPr marL="0" marR="0" marT="0" marB="0" anchor="b"/>
                </a:tc>
                <a:tc>
                  <a:txBody>
                    <a:bodyPr/>
                    <a:lstStyle/>
                    <a:p>
                      <a:pPr algn="l" fontAlgn="b"/>
                      <a:endParaRPr lang="fr-FR" sz="2000" b="0" i="0" u="none" strike="noStrike">
                        <a:effectLst/>
                        <a:latin typeface="Arial" panose="020B0604020202020204" pitchFamily="34" charset="0"/>
                      </a:endParaRPr>
                    </a:p>
                  </a:txBody>
                  <a:tcPr marL="0" marR="0" marT="0" marB="0" anchor="b"/>
                </a:tc>
                <a:tc>
                  <a:txBody>
                    <a:bodyPr/>
                    <a:lstStyle/>
                    <a:p>
                      <a:endParaRPr lang="fr-FR" dirty="0"/>
                    </a:p>
                  </a:txBody>
                  <a:tcPr marL="0" marR="0" marT="0" marB="0" anchor="ctr"/>
                </a:tc>
                <a:tc>
                  <a:txBody>
                    <a:bodyPr/>
                    <a:lstStyle/>
                    <a:p>
                      <a:pPr algn="r" fontAlgn="ctr"/>
                      <a:r>
                        <a:rPr lang="fr-FR" sz="2000" b="1" u="none" strike="noStrike" dirty="0">
                          <a:effectLst/>
                        </a:rPr>
                        <a:t>Différence </a:t>
                      </a:r>
                      <a:endParaRPr lang="fr-FR" sz="2000" b="1" i="0" u="none" strike="noStrike" dirty="0">
                        <a:effectLst/>
                        <a:latin typeface="Arial" panose="020B0604020202020204" pitchFamily="34" charset="0"/>
                      </a:endParaRPr>
                    </a:p>
                  </a:txBody>
                  <a:tcPr marL="0" marR="0" marT="0" marB="0" anchor="ctr"/>
                </a:tc>
                <a:tc>
                  <a:txBody>
                    <a:bodyPr/>
                    <a:lstStyle/>
                    <a:p>
                      <a:pPr algn="r" fontAlgn="ctr"/>
                      <a:r>
                        <a:rPr lang="fr-FR" sz="2000" b="1" u="none" strike="noStrike" dirty="0">
                          <a:effectLst/>
                        </a:rPr>
                        <a:t>-34,10 €</a:t>
                      </a:r>
                      <a:endParaRPr lang="fr-FR" sz="2000" b="1" i="0" u="none" strike="noStrike" dirty="0">
                        <a:effectLst/>
                        <a:latin typeface="Arial" panose="020B0604020202020204" pitchFamily="34" charset="0"/>
                      </a:endParaRPr>
                    </a:p>
                  </a:txBody>
                  <a:tcPr marL="0" marR="0" marT="0" marB="0" anchor="ctr"/>
                </a:tc>
                <a:tc>
                  <a:txBody>
                    <a:bodyPr/>
                    <a:lstStyle/>
                    <a:p>
                      <a:pPr algn="r" fontAlgn="ctr"/>
                      <a:r>
                        <a:rPr lang="fr-FR" sz="2000" b="1" u="none" strike="noStrike" dirty="0">
                          <a:effectLst/>
                        </a:rPr>
                        <a:t>-1 869,79 €</a:t>
                      </a:r>
                      <a:endParaRPr lang="fr-FR" sz="2000" b="1" i="0" u="none" strike="noStrike" dirty="0">
                        <a:effectLst/>
                        <a:latin typeface="Arial" panose="020B0604020202020204" pitchFamily="34" charset="0"/>
                      </a:endParaRPr>
                    </a:p>
                  </a:txBody>
                  <a:tcPr marL="0" marR="0" marT="0" marB="0" anchor="ctr"/>
                </a:tc>
                <a:tc>
                  <a:txBody>
                    <a:bodyPr/>
                    <a:lstStyle/>
                    <a:p>
                      <a:pPr algn="r" fontAlgn="ctr"/>
                      <a:r>
                        <a:rPr lang="fr-FR" sz="2000" b="1" u="none" strike="noStrike" dirty="0">
                          <a:effectLst/>
                        </a:rPr>
                        <a:t>-1 903,89 €</a:t>
                      </a:r>
                      <a:endParaRPr lang="fr-FR" sz="2000" b="1" i="0" u="none" strike="noStrike" dirty="0">
                        <a:effectLst/>
                        <a:latin typeface="Arial" panose="020B0604020202020204" pitchFamily="34" charset="0"/>
                      </a:endParaRPr>
                    </a:p>
                  </a:txBody>
                  <a:tcPr marL="0" marR="0" marT="0" marB="0" anchor="ctr"/>
                </a:tc>
                <a:tc>
                  <a:txBody>
                    <a:bodyPr/>
                    <a:lstStyle/>
                    <a:p>
                      <a:endParaRPr lang="fr-FR" dirty="0"/>
                    </a:p>
                  </a:txBody>
                  <a:tcPr marL="0" marR="0" marT="0" marB="0" anchor="ctr"/>
                </a:tc>
                <a:tc>
                  <a:txBody>
                    <a:bodyPr/>
                    <a:lstStyle/>
                    <a:p>
                      <a:pPr algn="l" fontAlgn="b"/>
                      <a:endParaRPr lang="fr-FR" sz="2000" b="0" i="0" u="none" strike="noStrike">
                        <a:effectLst/>
                        <a:latin typeface="Arial" panose="020B0604020202020204" pitchFamily="34" charset="0"/>
                      </a:endParaRPr>
                    </a:p>
                  </a:txBody>
                  <a:tcPr marL="0" marR="0" marT="0" marB="0" anchor="b"/>
                </a:tc>
                <a:tc>
                  <a:txBody>
                    <a:bodyPr/>
                    <a:lstStyle/>
                    <a:p>
                      <a:pPr algn="l"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67380064"/>
                  </a:ext>
                </a:extLst>
              </a:tr>
              <a:tr h="776593">
                <a:tc>
                  <a:txBody>
                    <a:bodyPr/>
                    <a:lstStyle/>
                    <a:p>
                      <a:pPr algn="l" fontAlgn="b"/>
                      <a:endParaRPr lang="fr-FR" sz="2000" b="0" i="0" u="none" strike="noStrike">
                        <a:effectLst/>
                        <a:latin typeface="Arial" panose="020B0604020202020204" pitchFamily="34" charset="0"/>
                      </a:endParaRPr>
                    </a:p>
                  </a:txBody>
                  <a:tcPr marL="0" marR="0" marT="0" marB="0" anchor="b"/>
                </a:tc>
                <a:tc>
                  <a:txBody>
                    <a:bodyPr/>
                    <a:lstStyle/>
                    <a:p>
                      <a:pPr algn="l" fontAlgn="b"/>
                      <a:endParaRPr lang="fr-FR" sz="2000" b="0" i="0" u="none" strike="noStrike">
                        <a:effectLst/>
                        <a:latin typeface="Arial" panose="020B0604020202020204" pitchFamily="34" charset="0"/>
                      </a:endParaRPr>
                    </a:p>
                  </a:txBody>
                  <a:tcPr marL="0" marR="0" marT="0" marB="0" anchor="b"/>
                </a:tc>
                <a:tc gridSpan="6">
                  <a:txBody>
                    <a:bodyPr/>
                    <a:lstStyle/>
                    <a:p>
                      <a:pPr algn="l" fontAlgn="ctr"/>
                      <a:r>
                        <a:rPr lang="fr-FR" sz="2000" u="none" strike="noStrike" dirty="0">
                          <a:effectLst/>
                        </a:rPr>
                        <a:t>Le solde créditeur de fin d'année est moins important que le solde créditeur de début d'année.</a:t>
                      </a:r>
                      <a:endParaRPr lang="fr-FR" sz="2000" b="0" i="0" u="none" strike="noStrike" dirty="0">
                        <a:effectLst/>
                        <a:latin typeface="Arial" panose="020B060402020202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endParaRPr lang="fr-FR"/>
                    </a:p>
                  </a:txBody>
                  <a:tcPr marL="0" marR="0" marT="0" marB="0" anchor="b"/>
                </a:tc>
                <a:tc>
                  <a:txBody>
                    <a:bodyPr/>
                    <a:lstStyle/>
                    <a:p>
                      <a:endParaRPr lang="fr-FR"/>
                    </a:p>
                  </a:txBody>
                  <a:tcPr marL="0" marR="0" marT="0" marB="0" anchor="b"/>
                </a:tc>
                <a:extLst>
                  <a:ext uri="{0D108BD9-81ED-4DB2-BD59-A6C34878D82A}">
                    <a16:rowId xmlns:a16="http://schemas.microsoft.com/office/drawing/2014/main" val="1775400013"/>
                  </a:ext>
                </a:extLst>
              </a:tr>
              <a:tr h="1251107">
                <a:tc>
                  <a:txBody>
                    <a:bodyPr/>
                    <a:lstStyle/>
                    <a:p>
                      <a:pPr algn="l" fontAlgn="b"/>
                      <a:endParaRPr lang="fr-FR" sz="2000" b="0" i="0" u="none" strike="noStrike" dirty="0">
                        <a:effectLst/>
                        <a:latin typeface="Arial" panose="020B0604020202020204" pitchFamily="34" charset="0"/>
                      </a:endParaRPr>
                    </a:p>
                  </a:txBody>
                  <a:tcPr marL="0" marR="0" marT="0" marB="0" anchor="b"/>
                </a:tc>
                <a:tc>
                  <a:txBody>
                    <a:bodyPr/>
                    <a:lstStyle/>
                    <a:p>
                      <a:pPr algn="l" fontAlgn="b"/>
                      <a:endParaRPr lang="fr-FR" sz="2000" b="0" i="0" u="none" strike="noStrike">
                        <a:effectLst/>
                        <a:latin typeface="Arial" panose="020B0604020202020204" pitchFamily="34" charset="0"/>
                      </a:endParaRPr>
                    </a:p>
                  </a:txBody>
                  <a:tcPr marL="0" marR="0" marT="0" marB="0" anchor="b"/>
                </a:tc>
                <a:tc gridSpan="8">
                  <a:txBody>
                    <a:bodyPr/>
                    <a:lstStyle/>
                    <a:p>
                      <a:pPr algn="l" fontAlgn="b"/>
                      <a:r>
                        <a:rPr lang="fr-FR" sz="2000" u="none" strike="noStrike" dirty="0">
                          <a:effectLst/>
                        </a:rPr>
                        <a:t>Cette baisse s'explique par le déficit de 2 468,20 € généré à l'occasion du concert anniversaire des 10 ans de la chorale, lui-même expliqué par les frais imprévus (heures supplémentaires du traiteur, ronde de sécurité, techniciens vidéo et son).</a:t>
                      </a:r>
                      <a:endParaRPr lang="fr-FR" sz="2000" b="0" i="0" u="none" strike="noStrike" dirty="0">
                        <a:effectLst/>
                        <a:latin typeface="Arial" panose="020B0604020202020204" pitchFamily="34" charset="0"/>
                      </a:endParaRPr>
                    </a:p>
                  </a:txBody>
                  <a:tcPr marL="0" marR="0" marT="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67676325"/>
                  </a:ext>
                </a:extLst>
              </a:tr>
            </a:tbl>
          </a:graphicData>
        </a:graphic>
      </p:graphicFrame>
    </p:spTree>
    <p:extLst>
      <p:ext uri="{BB962C8B-B14F-4D97-AF65-F5344CB8AC3E}">
        <p14:creationId xmlns:p14="http://schemas.microsoft.com/office/powerpoint/2010/main" val="884119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9B02F0-D73E-4BE3-A38A-40DA480D78F3}"/>
              </a:ext>
            </a:extLst>
          </p:cNvPr>
          <p:cNvSpPr>
            <a:spLocks noGrp="1"/>
          </p:cNvSpPr>
          <p:nvPr>
            <p:ph idx="1"/>
          </p:nvPr>
        </p:nvSpPr>
        <p:spPr>
          <a:xfrm>
            <a:off x="457200" y="404664"/>
            <a:ext cx="8229600" cy="6048672"/>
          </a:xfrm>
        </p:spPr>
        <p:txBody>
          <a:bodyPr>
            <a:normAutofit fontScale="92500" lnSpcReduction="10000"/>
          </a:bodyPr>
          <a:lstStyle/>
          <a:p>
            <a:pPr marL="0" indent="0">
              <a:buNone/>
            </a:pPr>
            <a:r>
              <a:rPr lang="fr-FR" dirty="0">
                <a:solidFill>
                  <a:srgbClr val="0070C0"/>
                </a:solidFill>
              </a:rPr>
              <a:t>Compte tenu de ces résultats, afin de suivre le coût de la vie et d’anticiper l’augmentation de salaire de notre chef de chœur qui est au même taux depuis deux ans, nous proposons à votre vote une augmentation de la cotisation chorale selon le détail suivant : </a:t>
            </a:r>
          </a:p>
          <a:p>
            <a:r>
              <a:rPr lang="fr-FR" dirty="0">
                <a:solidFill>
                  <a:srgbClr val="0070C0"/>
                </a:solidFill>
              </a:rPr>
              <a:t>Solo : actuellement 138 €</a:t>
            </a:r>
          </a:p>
          <a:p>
            <a:pPr marL="0" indent="0">
              <a:buNone/>
            </a:pPr>
            <a:r>
              <a:rPr lang="fr-FR" dirty="0">
                <a:solidFill>
                  <a:srgbClr val="0070C0"/>
                </a:solidFill>
              </a:rPr>
              <a:t>Septembre 2019: 139,50 € ou 3 chèques de 46,50 €</a:t>
            </a:r>
          </a:p>
          <a:p>
            <a:r>
              <a:rPr lang="fr-FR" dirty="0">
                <a:solidFill>
                  <a:srgbClr val="0070C0"/>
                </a:solidFill>
              </a:rPr>
              <a:t>Couple : actuellement 234 €</a:t>
            </a:r>
          </a:p>
          <a:p>
            <a:pPr marL="0" indent="0">
              <a:buNone/>
            </a:pPr>
            <a:r>
              <a:rPr lang="fr-FR" dirty="0">
                <a:solidFill>
                  <a:srgbClr val="0070C0"/>
                </a:solidFill>
              </a:rPr>
              <a:t>Septembre 2019 : 237 € ou 3 chèques de 79 €</a:t>
            </a:r>
          </a:p>
          <a:p>
            <a:pPr marL="0" indent="0">
              <a:buNone/>
            </a:pPr>
            <a:endParaRPr lang="fr-FR" dirty="0">
              <a:solidFill>
                <a:srgbClr val="0070C0"/>
              </a:solidFill>
            </a:endParaRPr>
          </a:p>
          <a:p>
            <a:pPr marL="0" indent="0">
              <a:buNone/>
            </a:pPr>
            <a:r>
              <a:rPr lang="fr-FR" b="1" dirty="0">
                <a:solidFill>
                  <a:srgbClr val="0070C0"/>
                </a:solidFill>
              </a:rPr>
              <a:t>Soit une augmentation de 1%.</a:t>
            </a:r>
          </a:p>
          <a:p>
            <a:pPr marL="0" indent="0">
              <a:buNone/>
            </a:pPr>
            <a:endParaRPr lang="fr-FR" dirty="0"/>
          </a:p>
          <a:p>
            <a:pPr marL="0" indent="0">
              <a:buNone/>
            </a:pPr>
            <a:endParaRPr lang="fr-FR" dirty="0">
              <a:solidFill>
                <a:srgbClr val="0070C0"/>
              </a:solidFill>
            </a:endParaRPr>
          </a:p>
        </p:txBody>
      </p:sp>
    </p:spTree>
    <p:extLst>
      <p:ext uri="{BB962C8B-B14F-4D97-AF65-F5344CB8AC3E}">
        <p14:creationId xmlns:p14="http://schemas.microsoft.com/office/powerpoint/2010/main" val="1444504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21811F-F53B-4AF1-A0A6-335CC5C251EA}"/>
              </a:ext>
            </a:extLst>
          </p:cNvPr>
          <p:cNvSpPr>
            <a:spLocks noGrp="1"/>
          </p:cNvSpPr>
          <p:nvPr>
            <p:ph idx="1"/>
          </p:nvPr>
        </p:nvSpPr>
        <p:spPr>
          <a:xfrm>
            <a:off x="457200" y="548680"/>
            <a:ext cx="8229600" cy="5904656"/>
          </a:xfrm>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fr-FR" b="1" dirty="0">
                <a:solidFill>
                  <a:srgbClr val="0070C0"/>
                </a:solidFill>
              </a:rPr>
              <a:t>Avec mes remerciements pour votre attention et votre soutien permanent, je vous donne rendez-vous </a:t>
            </a:r>
          </a:p>
          <a:p>
            <a:pPr marL="0" indent="0" algn="ctr">
              <a:buNone/>
            </a:pPr>
            <a:r>
              <a:rPr lang="fr-FR" b="1" dirty="0">
                <a:solidFill>
                  <a:schemeClr val="tx1"/>
                </a:solidFill>
              </a:rPr>
              <a:t>Samedi 2 février 2019 à la Chapelle Saint-Roch, à 20h30 ! </a:t>
            </a:r>
          </a:p>
          <a:p>
            <a:pPr marL="0" indent="0" algn="ctr">
              <a:buNone/>
            </a:pPr>
            <a:r>
              <a:rPr lang="fr-FR" b="1" dirty="0">
                <a:solidFill>
                  <a:srgbClr val="0070C0"/>
                </a:solidFill>
              </a:rPr>
              <a:t>Entrée libre – rémunération au chapeau</a:t>
            </a:r>
          </a:p>
          <a:p>
            <a:pPr marL="0" indent="0" algn="ctr">
              <a:buNone/>
            </a:pPr>
            <a:endParaRPr lang="fr-FR" b="1" dirty="0">
              <a:solidFill>
                <a:srgbClr val="0070C0"/>
              </a:solidFill>
            </a:endParaRPr>
          </a:p>
          <a:p>
            <a:pPr marL="0" indent="0" algn="ctr">
              <a:buNone/>
            </a:pPr>
            <a:endParaRPr lang="fr-FR" b="1" dirty="0">
              <a:solidFill>
                <a:srgbClr val="0070C0"/>
              </a:solidFill>
            </a:endParaRPr>
          </a:p>
        </p:txBody>
      </p:sp>
      <p:pic>
        <p:nvPicPr>
          <p:cNvPr id="4" name="Image 3">
            <a:extLst>
              <a:ext uri="{FF2B5EF4-FFF2-40B4-BE49-F238E27FC236}">
                <a16:creationId xmlns:a16="http://schemas.microsoft.com/office/drawing/2014/main" id="{68F3637B-CB3A-40C4-BA7E-311F5FCFA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747739"/>
            <a:ext cx="2846900" cy="2560161"/>
          </a:xfrm>
          <a:prstGeom prst="rect">
            <a:avLst/>
          </a:prstGeom>
        </p:spPr>
      </p:pic>
    </p:spTree>
    <p:extLst>
      <p:ext uri="{BB962C8B-B14F-4D97-AF65-F5344CB8AC3E}">
        <p14:creationId xmlns:p14="http://schemas.microsoft.com/office/powerpoint/2010/main" val="336830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NOS CONCERTS</a:t>
            </a:r>
          </a:p>
        </p:txBody>
      </p:sp>
      <p:sp>
        <p:nvSpPr>
          <p:cNvPr id="3" name="Espace réservé du contenu 2"/>
          <p:cNvSpPr>
            <a:spLocks noGrp="1"/>
          </p:cNvSpPr>
          <p:nvPr>
            <p:ph idx="1"/>
          </p:nvPr>
        </p:nvSpPr>
        <p:spPr>
          <a:xfrm>
            <a:off x="457200" y="1196752"/>
            <a:ext cx="8229600" cy="5256584"/>
          </a:xfrm>
        </p:spPr>
        <p:txBody>
          <a:bodyPr>
            <a:noAutofit/>
          </a:bodyPr>
          <a:lstStyle/>
          <a:p>
            <a:r>
              <a:rPr lang="fr-FR" sz="3600" b="1" dirty="0"/>
              <a:t>2 FEVRIER 2018 : LA PLEIADE à LA RICHE </a:t>
            </a:r>
            <a:endParaRPr lang="fr-FR" sz="3600" dirty="0"/>
          </a:p>
          <a:p>
            <a:r>
              <a:rPr lang="fr-FR" sz="3600" b="1" dirty="0">
                <a:solidFill>
                  <a:srgbClr val="0070C0"/>
                </a:solidFill>
              </a:rPr>
              <a:t>Invitation par le Groupe Musical de la Brenne, orchestre de jazz : une 1</a:t>
            </a:r>
            <a:r>
              <a:rPr lang="fr-FR" sz="3600" b="1" baseline="30000" dirty="0">
                <a:solidFill>
                  <a:srgbClr val="0070C0"/>
                </a:solidFill>
              </a:rPr>
              <a:t>ère</a:t>
            </a:r>
            <a:r>
              <a:rPr lang="fr-FR" sz="3600" b="1" dirty="0">
                <a:solidFill>
                  <a:srgbClr val="0070C0"/>
                </a:solidFill>
              </a:rPr>
              <a:t> pour la Chorale AIR EN AIRR ! …</a:t>
            </a:r>
          </a:p>
          <a:p>
            <a:endParaRPr lang="fr-FR" sz="3600" b="1" dirty="0">
              <a:solidFill>
                <a:srgbClr val="0070C0"/>
              </a:solidFill>
            </a:endParaRPr>
          </a:p>
          <a:p>
            <a:endParaRPr lang="fr-FR" sz="3600" dirty="0">
              <a:solidFill>
                <a:srgbClr val="0070C0"/>
              </a:solidFill>
            </a:endParaRPr>
          </a:p>
        </p:txBody>
      </p:sp>
      <p:pic>
        <p:nvPicPr>
          <p:cNvPr id="4" name="Image 3">
            <a:extLst>
              <a:ext uri="{FF2B5EF4-FFF2-40B4-BE49-F238E27FC236}">
                <a16:creationId xmlns:a16="http://schemas.microsoft.com/office/drawing/2014/main" id="{8291F9B0-7565-4FC3-9C23-DB7AA0CE6017}"/>
              </a:ext>
            </a:extLst>
          </p:cNvPr>
          <p:cNvPicPr>
            <a:picLocks noChangeAspect="1"/>
          </p:cNvPicPr>
          <p:nvPr/>
        </p:nvPicPr>
        <p:blipFill>
          <a:blip r:embed="rId2"/>
          <a:stretch>
            <a:fillRect/>
          </a:stretch>
        </p:blipFill>
        <p:spPr>
          <a:xfrm>
            <a:off x="3563888" y="3717032"/>
            <a:ext cx="2169988" cy="3031919"/>
          </a:xfrm>
          <a:prstGeom prst="rect">
            <a:avLst/>
          </a:prstGeom>
        </p:spPr>
      </p:pic>
    </p:spTree>
    <p:extLst>
      <p:ext uri="{BB962C8B-B14F-4D97-AF65-F5344CB8AC3E}">
        <p14:creationId xmlns:p14="http://schemas.microsoft.com/office/powerpoint/2010/main" val="353982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04664"/>
            <a:ext cx="7772400" cy="6120680"/>
          </a:xfrm>
        </p:spPr>
        <p:txBody>
          <a:bodyPr>
            <a:normAutofit fontScale="90000"/>
          </a:bodyPr>
          <a:lstStyle/>
          <a:p>
            <a:pPr algn="l"/>
            <a:br>
              <a:rPr lang="fr-FR" sz="3600" b="1" dirty="0"/>
            </a:br>
            <a:br>
              <a:rPr lang="fr-FR" sz="3600" b="1" dirty="0"/>
            </a:br>
            <a:br>
              <a:rPr lang="fr-FR" sz="3600" b="1" dirty="0"/>
            </a:br>
            <a:br>
              <a:rPr lang="fr-FR" sz="3600" b="1" dirty="0"/>
            </a:br>
            <a:br>
              <a:rPr lang="fr-FR" sz="3600" b="1" dirty="0"/>
            </a:br>
            <a:r>
              <a:rPr lang="fr-FR" sz="3600" b="1" dirty="0"/>
              <a:t>15 AVRIL 2018 : une autre 1</a:t>
            </a:r>
            <a:r>
              <a:rPr lang="fr-FR" sz="3600" b="1" baseline="30000" dirty="0"/>
              <a:t>ère</a:t>
            </a:r>
            <a:r>
              <a:rPr lang="fr-FR" sz="3600" b="1" dirty="0"/>
              <a:t> pour AIR EN AIRR :</a:t>
            </a:r>
            <a:br>
              <a:rPr lang="fr-FR" sz="3600" b="1" dirty="0"/>
            </a:br>
            <a:r>
              <a:rPr lang="fr-FR" sz="3600" b="1" dirty="0">
                <a:solidFill>
                  <a:srgbClr val="0070C0"/>
                </a:solidFill>
              </a:rPr>
              <a:t>l’enregistrement d’un CD en mode privé à la Chapelle Saint Roch.</a:t>
            </a:r>
            <a:br>
              <a:rPr lang="fr-FR" sz="3600" b="1" dirty="0">
                <a:solidFill>
                  <a:srgbClr val="0070C0"/>
                </a:solidFill>
              </a:rPr>
            </a:br>
            <a:r>
              <a:rPr lang="fr-FR" sz="3600" b="1" dirty="0">
                <a:solidFill>
                  <a:srgbClr val="0070C0"/>
                </a:solidFill>
              </a:rPr>
              <a:t>Expérience enrichissante qui nous a permis de découvrir les contraintes de ce mode d’enregistrement, de produire un CD que nous mettons en vente chaque fois que possible, et de passer une nouvelle journée tous ensemble.</a:t>
            </a:r>
            <a:br>
              <a:rPr lang="fr-FR" sz="3600" b="1" dirty="0">
                <a:solidFill>
                  <a:srgbClr val="0070C0"/>
                </a:solidFill>
              </a:rPr>
            </a:br>
            <a:r>
              <a:rPr lang="fr-FR" sz="3600" b="1" dirty="0">
                <a:solidFill>
                  <a:srgbClr val="0070C0"/>
                </a:solidFill>
              </a:rPr>
              <a:t>Au niveau comptable, cette opération est, à ce jour, positive : </a:t>
            </a:r>
            <a:br>
              <a:rPr lang="fr-FR" sz="3600" b="1" dirty="0">
                <a:solidFill>
                  <a:srgbClr val="0070C0"/>
                </a:solidFill>
              </a:rPr>
            </a:br>
            <a:br>
              <a:rPr lang="fr-FR" sz="3600" b="1" dirty="0">
                <a:solidFill>
                  <a:srgbClr val="0070C0"/>
                </a:solidFill>
              </a:rPr>
            </a:br>
            <a:br>
              <a:rPr lang="fr-FR" sz="3600" b="1" dirty="0">
                <a:solidFill>
                  <a:srgbClr val="0070C0"/>
                </a:solidFill>
              </a:rPr>
            </a:br>
            <a:br>
              <a:rPr lang="fr-FR" b="1" dirty="0"/>
            </a:br>
            <a:r>
              <a:rPr lang="fr-FR" b="1" dirty="0"/>
              <a:t>                                       </a:t>
            </a:r>
          </a:p>
        </p:txBody>
      </p:sp>
    </p:spTree>
    <p:extLst>
      <p:ext uri="{BB962C8B-B14F-4D97-AF65-F5344CB8AC3E}">
        <p14:creationId xmlns:p14="http://schemas.microsoft.com/office/powerpoint/2010/main" val="215514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71E9D58-1EFD-4B48-BBFC-BA1A9E5A344C}"/>
              </a:ext>
            </a:extLst>
          </p:cNvPr>
          <p:cNvGraphicFramePr>
            <a:graphicFrameLocks noGrp="1"/>
          </p:cNvGraphicFramePr>
          <p:nvPr>
            <p:extLst>
              <p:ext uri="{D42A27DB-BD31-4B8C-83A1-F6EECF244321}">
                <p14:modId xmlns:p14="http://schemas.microsoft.com/office/powerpoint/2010/main" val="644925606"/>
              </p:ext>
            </p:extLst>
          </p:nvPr>
        </p:nvGraphicFramePr>
        <p:xfrm>
          <a:off x="827584" y="620688"/>
          <a:ext cx="7488832" cy="3904208"/>
        </p:xfrm>
        <a:graphic>
          <a:graphicData uri="http://schemas.openxmlformats.org/drawingml/2006/table">
            <a:tbl>
              <a:tblPr firstRow="1" bandRow="1">
                <a:tableStyleId>{F5AB1C69-6EDB-4FF4-983F-18BD219EF322}</a:tableStyleId>
              </a:tblPr>
              <a:tblGrid>
                <a:gridCol w="1179058">
                  <a:extLst>
                    <a:ext uri="{9D8B030D-6E8A-4147-A177-3AD203B41FA5}">
                      <a16:colId xmlns:a16="http://schemas.microsoft.com/office/drawing/2014/main" val="3448397541"/>
                    </a:ext>
                  </a:extLst>
                </a:gridCol>
                <a:gridCol w="3007660">
                  <a:extLst>
                    <a:ext uri="{9D8B030D-6E8A-4147-A177-3AD203B41FA5}">
                      <a16:colId xmlns:a16="http://schemas.microsoft.com/office/drawing/2014/main" val="342769717"/>
                    </a:ext>
                  </a:extLst>
                </a:gridCol>
                <a:gridCol w="1429906">
                  <a:extLst>
                    <a:ext uri="{9D8B030D-6E8A-4147-A177-3AD203B41FA5}">
                      <a16:colId xmlns:a16="http://schemas.microsoft.com/office/drawing/2014/main" val="3812280296"/>
                    </a:ext>
                  </a:extLst>
                </a:gridCol>
                <a:gridCol w="1872208">
                  <a:extLst>
                    <a:ext uri="{9D8B030D-6E8A-4147-A177-3AD203B41FA5}">
                      <a16:colId xmlns:a16="http://schemas.microsoft.com/office/drawing/2014/main" val="2622706054"/>
                    </a:ext>
                  </a:extLst>
                </a:gridCol>
              </a:tblGrid>
              <a:tr h="523910">
                <a:tc>
                  <a:txBody>
                    <a:bodyPr/>
                    <a:lstStyle/>
                    <a:p>
                      <a:pPr algn="ctr" fontAlgn="ctr"/>
                      <a:r>
                        <a:rPr lang="fr-FR" sz="1400" b="1" i="0" u="none" strike="noStrike" dirty="0">
                          <a:solidFill>
                            <a:srgbClr val="000000"/>
                          </a:solidFill>
                          <a:effectLst/>
                          <a:latin typeface="Calibri" panose="020F0502020204030204" pitchFamily="34" charset="0"/>
                        </a:rPr>
                        <a:t>Date</a:t>
                      </a:r>
                    </a:p>
                  </a:txBody>
                  <a:tcPr marL="0" marR="0" marT="0" marB="0" anchor="ctr"/>
                </a:tc>
                <a:tc>
                  <a:txBody>
                    <a:bodyPr/>
                    <a:lstStyle/>
                    <a:p>
                      <a:pPr algn="ctr" fontAlgn="ctr"/>
                      <a:r>
                        <a:rPr lang="fr-FR" sz="1400" b="1" i="0" u="none" strike="noStrike" dirty="0">
                          <a:solidFill>
                            <a:srgbClr val="000000"/>
                          </a:solidFill>
                          <a:effectLst/>
                          <a:latin typeface="Calibri" panose="020F0502020204030204" pitchFamily="34" charset="0"/>
                        </a:rPr>
                        <a:t>Libellé</a:t>
                      </a:r>
                    </a:p>
                  </a:txBody>
                  <a:tcPr marL="0" marR="0" marT="0" marB="0" anchor="ctr"/>
                </a:tc>
                <a:tc>
                  <a:txBody>
                    <a:bodyPr/>
                    <a:lstStyle/>
                    <a:p>
                      <a:pPr algn="ctr" fontAlgn="ctr"/>
                      <a:r>
                        <a:rPr lang="fr-FR" sz="1400" b="1" i="0" u="none" strike="noStrike" dirty="0">
                          <a:solidFill>
                            <a:srgbClr val="000000"/>
                          </a:solidFill>
                          <a:effectLst/>
                          <a:latin typeface="Calibri" panose="020F0502020204030204" pitchFamily="34" charset="0"/>
                        </a:rPr>
                        <a:t>Recettes</a:t>
                      </a:r>
                    </a:p>
                  </a:txBody>
                  <a:tcPr marL="0" marR="0" marT="0" marB="0" anchor="ctr"/>
                </a:tc>
                <a:tc>
                  <a:txBody>
                    <a:bodyPr/>
                    <a:lstStyle/>
                    <a:p>
                      <a:pPr algn="ctr" fontAlgn="ctr"/>
                      <a:r>
                        <a:rPr lang="fr-FR" sz="1400" b="1" i="0" u="none" strike="noStrike">
                          <a:solidFill>
                            <a:srgbClr val="000000"/>
                          </a:solidFill>
                          <a:effectLst/>
                          <a:latin typeface="Calibri" panose="020F0502020204030204" pitchFamily="34" charset="0"/>
                        </a:rPr>
                        <a:t>Dépenses</a:t>
                      </a:r>
                    </a:p>
                  </a:txBody>
                  <a:tcPr marL="0" marR="0" marT="0" marB="0" anchor="ctr"/>
                </a:tc>
                <a:extLst>
                  <a:ext uri="{0D108BD9-81ED-4DB2-BD59-A6C34878D82A}">
                    <a16:rowId xmlns:a16="http://schemas.microsoft.com/office/drawing/2014/main" val="3404335427"/>
                  </a:ext>
                </a:extLst>
              </a:tr>
              <a:tr h="602856">
                <a:tc>
                  <a:txBody>
                    <a:bodyPr/>
                    <a:lstStyle/>
                    <a:p>
                      <a:pPr algn="r" fontAlgn="ctr"/>
                      <a:r>
                        <a:rPr lang="fr-FR" sz="1400" b="1" i="0" u="none" strike="noStrike">
                          <a:effectLst/>
                          <a:latin typeface="Calibri" panose="020F0502020204030204" pitchFamily="34" charset="0"/>
                        </a:rPr>
                        <a:t>15/04/2018</a:t>
                      </a:r>
                    </a:p>
                  </a:txBody>
                  <a:tcPr marL="0" marR="0" marT="0" marB="0" anchor="ctr"/>
                </a:tc>
                <a:tc>
                  <a:txBody>
                    <a:bodyPr/>
                    <a:lstStyle/>
                    <a:p>
                      <a:pPr algn="l" fontAlgn="ctr"/>
                      <a:r>
                        <a:rPr lang="fr-FR" sz="1400" b="1" i="0" u="none" strike="noStrike">
                          <a:effectLst/>
                          <a:latin typeface="Calibri" panose="020F0502020204030204" pitchFamily="34" charset="0"/>
                        </a:rPr>
                        <a:t>facture enregistrement CD (sonothèque de Touraine)</a:t>
                      </a:r>
                    </a:p>
                  </a:txBody>
                  <a:tcPr marL="0" marR="0" marT="0" marB="0" anchor="ctr"/>
                </a:tc>
                <a:tc>
                  <a:txBody>
                    <a:bodyPr/>
                    <a:lstStyle/>
                    <a:p>
                      <a:pPr algn="l" fontAlgn="ctr"/>
                      <a:r>
                        <a:rPr lang="fr-FR" sz="1400" b="1" i="0" u="none" strike="noStrike">
                          <a:effectLst/>
                          <a:latin typeface="Calibri" panose="020F0502020204030204" pitchFamily="34" charset="0"/>
                        </a:rPr>
                        <a:t> </a:t>
                      </a:r>
                    </a:p>
                  </a:txBody>
                  <a:tcPr marL="0" marR="0" marT="0" marB="0" anchor="ctr"/>
                </a:tc>
                <a:tc>
                  <a:txBody>
                    <a:bodyPr/>
                    <a:lstStyle/>
                    <a:p>
                      <a:pPr algn="r" fontAlgn="ctr"/>
                      <a:r>
                        <a:rPr lang="fr-FR" sz="1400" b="1" i="0" u="none" strike="noStrike" dirty="0">
                          <a:solidFill>
                            <a:schemeClr val="tx1"/>
                          </a:solidFill>
                          <a:effectLst/>
                          <a:latin typeface="Calibri" panose="020F0502020204030204" pitchFamily="34" charset="0"/>
                        </a:rPr>
                        <a:t>200,00 €</a:t>
                      </a:r>
                    </a:p>
                  </a:txBody>
                  <a:tcPr marL="0" marR="0" marT="0" marB="0" anchor="ctr"/>
                </a:tc>
                <a:extLst>
                  <a:ext uri="{0D108BD9-81ED-4DB2-BD59-A6C34878D82A}">
                    <a16:rowId xmlns:a16="http://schemas.microsoft.com/office/drawing/2014/main" val="4180844024"/>
                  </a:ext>
                </a:extLst>
              </a:tr>
              <a:tr h="602856">
                <a:tc>
                  <a:txBody>
                    <a:bodyPr/>
                    <a:lstStyle/>
                    <a:p>
                      <a:pPr algn="r" fontAlgn="ctr"/>
                      <a:r>
                        <a:rPr lang="fr-FR" sz="1400" b="1" i="0" u="none" strike="noStrike">
                          <a:effectLst/>
                          <a:latin typeface="Calibri" panose="020F0502020204030204" pitchFamily="34" charset="0"/>
                        </a:rPr>
                        <a:t>15/04/2018</a:t>
                      </a:r>
                    </a:p>
                  </a:txBody>
                  <a:tcPr marL="0" marR="0" marT="0" marB="0" anchor="ctr"/>
                </a:tc>
                <a:tc>
                  <a:txBody>
                    <a:bodyPr/>
                    <a:lstStyle/>
                    <a:p>
                      <a:pPr algn="l" fontAlgn="ctr"/>
                      <a:r>
                        <a:rPr lang="fr-FR" sz="1400" b="1" i="0" u="none" strike="noStrike">
                          <a:effectLst/>
                          <a:latin typeface="Calibri" panose="020F0502020204030204" pitchFamily="34" charset="0"/>
                        </a:rPr>
                        <a:t>répétitions Fabrice 05/04 + 12/04 + journée du 15/04</a:t>
                      </a:r>
                    </a:p>
                  </a:txBody>
                  <a:tcPr marL="0" marR="0" marT="0" marB="0" anchor="ctr"/>
                </a:tc>
                <a:tc>
                  <a:txBody>
                    <a:bodyPr/>
                    <a:lstStyle/>
                    <a:p>
                      <a:pPr algn="l" fontAlgn="ctr"/>
                      <a:r>
                        <a:rPr lang="fr-FR" sz="1400" b="1" i="0" u="none" strike="noStrike">
                          <a:effectLst/>
                          <a:latin typeface="Calibri" panose="020F0502020204030204" pitchFamily="34" charset="0"/>
                        </a:rPr>
                        <a:t> </a:t>
                      </a:r>
                    </a:p>
                  </a:txBody>
                  <a:tcPr marL="0" marR="0" marT="0" marB="0" anchor="ctr"/>
                </a:tc>
                <a:tc>
                  <a:txBody>
                    <a:bodyPr/>
                    <a:lstStyle/>
                    <a:p>
                      <a:pPr algn="r" fontAlgn="ctr"/>
                      <a:r>
                        <a:rPr lang="fr-FR" sz="1400" b="1" i="0" u="none" strike="noStrike" dirty="0">
                          <a:solidFill>
                            <a:schemeClr val="tx1"/>
                          </a:solidFill>
                          <a:effectLst/>
                          <a:latin typeface="Calibri" panose="020F0502020204030204" pitchFamily="34" charset="0"/>
                        </a:rPr>
                        <a:t>250,00 €</a:t>
                      </a:r>
                    </a:p>
                  </a:txBody>
                  <a:tcPr marL="0" marR="0" marT="0" marB="0" anchor="ctr"/>
                </a:tc>
                <a:extLst>
                  <a:ext uri="{0D108BD9-81ED-4DB2-BD59-A6C34878D82A}">
                    <a16:rowId xmlns:a16="http://schemas.microsoft.com/office/drawing/2014/main" val="2698660463"/>
                  </a:ext>
                </a:extLst>
              </a:tr>
              <a:tr h="523910">
                <a:tc>
                  <a:txBody>
                    <a:bodyPr/>
                    <a:lstStyle/>
                    <a:p>
                      <a:pPr algn="r" fontAlgn="ctr"/>
                      <a:r>
                        <a:rPr lang="fr-FR" sz="1400" b="1" i="0" u="none" strike="noStrike">
                          <a:effectLst/>
                          <a:latin typeface="Calibri" panose="020F0502020204030204" pitchFamily="34" charset="0"/>
                        </a:rPr>
                        <a:t>15/04/2018</a:t>
                      </a:r>
                    </a:p>
                  </a:txBody>
                  <a:tcPr marL="0" marR="0" marT="0" marB="0" anchor="ctr"/>
                </a:tc>
                <a:tc>
                  <a:txBody>
                    <a:bodyPr/>
                    <a:lstStyle/>
                    <a:p>
                      <a:pPr algn="l" fontAlgn="ctr"/>
                      <a:r>
                        <a:rPr lang="fr-FR" sz="1400" b="1" i="0" u="none" strike="noStrike">
                          <a:effectLst/>
                          <a:latin typeface="Calibri" panose="020F0502020204030204" pitchFamily="34" charset="0"/>
                        </a:rPr>
                        <a:t>cafétéria CHU_enregistrement CD</a:t>
                      </a:r>
                    </a:p>
                  </a:txBody>
                  <a:tcPr marL="0" marR="0" marT="0" marB="0" anchor="ctr"/>
                </a:tc>
                <a:tc>
                  <a:txBody>
                    <a:bodyPr/>
                    <a:lstStyle/>
                    <a:p>
                      <a:pPr algn="l" fontAlgn="ctr"/>
                      <a:r>
                        <a:rPr lang="fr-FR" sz="1400" b="1" i="0" u="none" strike="noStrike">
                          <a:effectLst/>
                          <a:latin typeface="Calibri" panose="020F0502020204030204" pitchFamily="34" charset="0"/>
                        </a:rPr>
                        <a:t> </a:t>
                      </a:r>
                    </a:p>
                  </a:txBody>
                  <a:tcPr marL="0" marR="0" marT="0" marB="0" anchor="ctr"/>
                </a:tc>
                <a:tc>
                  <a:txBody>
                    <a:bodyPr/>
                    <a:lstStyle/>
                    <a:p>
                      <a:pPr algn="r" fontAlgn="ctr"/>
                      <a:r>
                        <a:rPr lang="fr-FR" sz="1400" b="1" i="0" u="none" strike="noStrike" dirty="0">
                          <a:solidFill>
                            <a:schemeClr val="tx1"/>
                          </a:solidFill>
                          <a:effectLst/>
                          <a:latin typeface="Calibri" panose="020F0502020204030204" pitchFamily="34" charset="0"/>
                        </a:rPr>
                        <a:t>46,40 €</a:t>
                      </a:r>
                    </a:p>
                  </a:txBody>
                  <a:tcPr marL="0" marR="0" marT="0" marB="0" anchor="ctr"/>
                </a:tc>
                <a:extLst>
                  <a:ext uri="{0D108BD9-81ED-4DB2-BD59-A6C34878D82A}">
                    <a16:rowId xmlns:a16="http://schemas.microsoft.com/office/drawing/2014/main" val="972894939"/>
                  </a:ext>
                </a:extLst>
              </a:tr>
              <a:tr h="523910">
                <a:tc>
                  <a:txBody>
                    <a:bodyPr/>
                    <a:lstStyle/>
                    <a:p>
                      <a:pPr algn="r" fontAlgn="ctr"/>
                      <a:r>
                        <a:rPr lang="fr-FR" sz="1400" b="1" i="0" u="none" strike="noStrike">
                          <a:effectLst/>
                          <a:latin typeface="Calibri" panose="020F0502020204030204" pitchFamily="34" charset="0"/>
                        </a:rPr>
                        <a:t>28/06/2018</a:t>
                      </a:r>
                    </a:p>
                  </a:txBody>
                  <a:tcPr marL="0" marR="0" marT="0" marB="0" anchor="ctr"/>
                </a:tc>
                <a:tc>
                  <a:txBody>
                    <a:bodyPr/>
                    <a:lstStyle/>
                    <a:p>
                      <a:pPr algn="l" fontAlgn="ctr"/>
                      <a:r>
                        <a:rPr lang="fr-FR" sz="1400" b="1" i="0" u="none" strike="noStrike">
                          <a:effectLst/>
                          <a:latin typeface="Calibri" panose="020F0502020204030204" pitchFamily="34" charset="0"/>
                        </a:rPr>
                        <a:t>vente CD_150418</a:t>
                      </a:r>
                    </a:p>
                  </a:txBody>
                  <a:tcPr marL="0" marR="0" marT="0" marB="0" anchor="ctr"/>
                </a:tc>
                <a:tc>
                  <a:txBody>
                    <a:bodyPr/>
                    <a:lstStyle/>
                    <a:p>
                      <a:pPr algn="r" fontAlgn="ctr"/>
                      <a:r>
                        <a:rPr lang="fr-FR" sz="1400" b="1" i="0" u="none" strike="noStrike" dirty="0">
                          <a:solidFill>
                            <a:schemeClr val="tx1"/>
                          </a:solidFill>
                          <a:effectLst/>
                          <a:latin typeface="Calibri" panose="020F0502020204030204" pitchFamily="34" charset="0"/>
                        </a:rPr>
                        <a:t>1 060,00 €</a:t>
                      </a:r>
                    </a:p>
                  </a:txBody>
                  <a:tcPr marL="0" marR="0" marT="0" marB="0" anchor="ctr"/>
                </a:tc>
                <a:tc>
                  <a:txBody>
                    <a:bodyPr/>
                    <a:lstStyle/>
                    <a:p>
                      <a:pPr algn="l" fontAlgn="ctr"/>
                      <a:r>
                        <a:rPr lang="fr-FR" sz="1400" b="1" i="0" u="none" strike="noStrike" dirty="0">
                          <a:solidFill>
                            <a:schemeClr val="tx1"/>
                          </a:solidFill>
                          <a:effectLst/>
                          <a:latin typeface="Calibri" panose="020F0502020204030204" pitchFamily="34" charset="0"/>
                        </a:rPr>
                        <a:t> </a:t>
                      </a:r>
                    </a:p>
                  </a:txBody>
                  <a:tcPr marL="0" marR="0" marT="0" marB="0" anchor="ctr"/>
                </a:tc>
                <a:extLst>
                  <a:ext uri="{0D108BD9-81ED-4DB2-BD59-A6C34878D82A}">
                    <a16:rowId xmlns:a16="http://schemas.microsoft.com/office/drawing/2014/main" val="916474782"/>
                  </a:ext>
                </a:extLst>
              </a:tr>
              <a:tr h="602856">
                <a:tc>
                  <a:txBody>
                    <a:bodyPr/>
                    <a:lstStyle/>
                    <a:p>
                      <a:pPr algn="r" fontAlgn="ctr"/>
                      <a:r>
                        <a:rPr lang="fr-FR" sz="1400" b="1" i="0" u="none" strike="noStrike">
                          <a:effectLst/>
                          <a:latin typeface="Calibri" panose="020F0502020204030204" pitchFamily="34" charset="0"/>
                        </a:rPr>
                        <a:t>30/06/2018</a:t>
                      </a:r>
                    </a:p>
                  </a:txBody>
                  <a:tcPr marL="0" marR="0" marT="0" marB="0" anchor="ctr"/>
                </a:tc>
                <a:tc>
                  <a:txBody>
                    <a:bodyPr/>
                    <a:lstStyle/>
                    <a:p>
                      <a:pPr algn="l" fontAlgn="ctr"/>
                      <a:r>
                        <a:rPr lang="en-US" sz="1400" b="1" i="0" u="none" strike="noStrike">
                          <a:effectLst/>
                          <a:latin typeface="Calibri" panose="020F0502020204030204" pitchFamily="34" charset="0"/>
                        </a:rPr>
                        <a:t>CD_150418_facture TC RECORDING</a:t>
                      </a:r>
                    </a:p>
                  </a:txBody>
                  <a:tcPr marL="0" marR="0" marT="0" marB="0" anchor="ctr"/>
                </a:tc>
                <a:tc>
                  <a:txBody>
                    <a:bodyPr/>
                    <a:lstStyle/>
                    <a:p>
                      <a:pPr algn="l" fontAlgn="ctr"/>
                      <a:r>
                        <a:rPr lang="fr-FR" sz="1400" b="1" i="0" u="none" strike="noStrike">
                          <a:effectLst/>
                          <a:latin typeface="Calibri" panose="020F0502020204030204" pitchFamily="34" charset="0"/>
                        </a:rPr>
                        <a:t> </a:t>
                      </a:r>
                    </a:p>
                  </a:txBody>
                  <a:tcPr marL="0" marR="0" marT="0" marB="0" anchor="ctr"/>
                </a:tc>
                <a:tc>
                  <a:txBody>
                    <a:bodyPr/>
                    <a:lstStyle/>
                    <a:p>
                      <a:pPr algn="r" fontAlgn="ctr"/>
                      <a:r>
                        <a:rPr lang="fr-FR" sz="1400" b="1" i="0" u="none" strike="noStrike" dirty="0">
                          <a:solidFill>
                            <a:schemeClr val="tx1"/>
                          </a:solidFill>
                          <a:effectLst/>
                          <a:latin typeface="Calibri" panose="020F0502020204030204" pitchFamily="34" charset="0"/>
                        </a:rPr>
                        <a:t>526,00 €</a:t>
                      </a:r>
                    </a:p>
                  </a:txBody>
                  <a:tcPr marL="0" marR="0" marT="0" marB="0" anchor="ctr"/>
                </a:tc>
                <a:extLst>
                  <a:ext uri="{0D108BD9-81ED-4DB2-BD59-A6C34878D82A}">
                    <a16:rowId xmlns:a16="http://schemas.microsoft.com/office/drawing/2014/main" val="2606077475"/>
                  </a:ext>
                </a:extLst>
              </a:tr>
              <a:tr h="523910">
                <a:tc>
                  <a:txBody>
                    <a:bodyPr/>
                    <a:lstStyle/>
                    <a:p>
                      <a:pPr algn="l" fontAlgn="ctr"/>
                      <a:endParaRPr lang="fr-FR" sz="1400" b="1" i="0" u="none" strike="noStrike">
                        <a:effectLst/>
                        <a:latin typeface="Calibri" panose="020F0502020204030204" pitchFamily="34" charset="0"/>
                      </a:endParaRPr>
                    </a:p>
                  </a:txBody>
                  <a:tcPr marL="0" marR="0" marT="0" marB="0" anchor="ctr"/>
                </a:tc>
                <a:tc>
                  <a:txBody>
                    <a:bodyPr/>
                    <a:lstStyle/>
                    <a:p>
                      <a:pPr algn="l" fontAlgn="ctr"/>
                      <a:endParaRPr lang="fr-FR" sz="1400" b="1" i="0" u="none" strike="noStrike">
                        <a:effectLst/>
                        <a:latin typeface="Calibri" panose="020F0502020204030204" pitchFamily="34" charset="0"/>
                      </a:endParaRPr>
                    </a:p>
                  </a:txBody>
                  <a:tcPr marL="0" marR="0" marT="0" marB="0" anchor="ctr"/>
                </a:tc>
                <a:tc>
                  <a:txBody>
                    <a:bodyPr/>
                    <a:lstStyle/>
                    <a:p>
                      <a:pPr algn="r" fontAlgn="ctr"/>
                      <a:r>
                        <a:rPr lang="fr-FR" sz="1400" b="1" i="0" u="none" strike="noStrike">
                          <a:effectLst/>
                          <a:latin typeface="Calibri" panose="020F0502020204030204" pitchFamily="34" charset="0"/>
                        </a:rPr>
                        <a:t>1 060,00 €</a:t>
                      </a:r>
                    </a:p>
                  </a:txBody>
                  <a:tcPr marL="0" marR="0" marT="0" marB="0" anchor="ctr"/>
                </a:tc>
                <a:tc>
                  <a:txBody>
                    <a:bodyPr/>
                    <a:lstStyle/>
                    <a:p>
                      <a:pPr algn="r" fontAlgn="ctr"/>
                      <a:r>
                        <a:rPr lang="fr-FR" sz="1400" b="1" i="0" u="none" strike="noStrike" dirty="0">
                          <a:effectLst/>
                          <a:latin typeface="Calibri" panose="020F0502020204030204" pitchFamily="34" charset="0"/>
                        </a:rPr>
                        <a:t>1 022,40 €</a:t>
                      </a:r>
                    </a:p>
                  </a:txBody>
                  <a:tcPr marL="0" marR="0" marT="0" marB="0" anchor="ctr"/>
                </a:tc>
                <a:extLst>
                  <a:ext uri="{0D108BD9-81ED-4DB2-BD59-A6C34878D82A}">
                    <a16:rowId xmlns:a16="http://schemas.microsoft.com/office/drawing/2014/main" val="1189397450"/>
                  </a:ext>
                </a:extLst>
              </a:tr>
            </a:tbl>
          </a:graphicData>
        </a:graphic>
      </p:graphicFrame>
      <p:sp>
        <p:nvSpPr>
          <p:cNvPr id="3" name="ZoneTexte 2">
            <a:extLst>
              <a:ext uri="{FF2B5EF4-FFF2-40B4-BE49-F238E27FC236}">
                <a16:creationId xmlns:a16="http://schemas.microsoft.com/office/drawing/2014/main" id="{8CB47630-7ECA-4591-8A38-B92F425C51D0}"/>
              </a:ext>
            </a:extLst>
          </p:cNvPr>
          <p:cNvSpPr txBox="1"/>
          <p:nvPr/>
        </p:nvSpPr>
        <p:spPr>
          <a:xfrm>
            <a:off x="467544" y="4797152"/>
            <a:ext cx="7848872" cy="1384995"/>
          </a:xfrm>
          <a:prstGeom prst="rect">
            <a:avLst/>
          </a:prstGeom>
          <a:noFill/>
        </p:spPr>
        <p:txBody>
          <a:bodyPr wrap="square" rtlCol="0">
            <a:spAutoFit/>
          </a:bodyPr>
          <a:lstStyle/>
          <a:p>
            <a:r>
              <a:rPr lang="fr-FR" sz="2800" b="1" dirty="0">
                <a:solidFill>
                  <a:srgbClr val="0070C0"/>
                </a:solidFill>
              </a:rPr>
              <a:t>Bénéfice très léger comme vous pouvez le constater mais qu’il ne tient qu’à vous d’augmenter en en achetant </a:t>
            </a:r>
            <a:r>
              <a:rPr lang="fr-FR" sz="2800" b="1">
                <a:solidFill>
                  <a:srgbClr val="0070C0"/>
                </a:solidFill>
              </a:rPr>
              <a:t>ce soir … </a:t>
            </a:r>
            <a:r>
              <a:rPr lang="fr-FR" sz="2800" b="1">
                <a:solidFill>
                  <a:srgbClr val="0070C0"/>
                </a:solidFill>
                <a:sym typeface="Wingdings" panose="05000000000000000000" pitchFamily="2" charset="2"/>
              </a:rPr>
              <a:t></a:t>
            </a:r>
            <a:endParaRPr lang="fr-FR" sz="2800" b="1" dirty="0">
              <a:solidFill>
                <a:srgbClr val="0070C0"/>
              </a:solidFill>
            </a:endParaRPr>
          </a:p>
        </p:txBody>
      </p:sp>
    </p:spTree>
    <p:extLst>
      <p:ext uri="{BB962C8B-B14F-4D97-AF65-F5344CB8AC3E}">
        <p14:creationId xmlns:p14="http://schemas.microsoft.com/office/powerpoint/2010/main" val="230827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6264695"/>
          </a:xfrm>
        </p:spPr>
        <p:txBody>
          <a:bodyPr/>
          <a:lstStyle/>
          <a:p>
            <a:pPr algn="l"/>
            <a:br>
              <a:rPr lang="fr-FR" b="1" dirty="0"/>
            </a:br>
            <a:br>
              <a:rPr lang="fr-FR" b="1" dirty="0"/>
            </a:br>
            <a:br>
              <a:rPr lang="fr-FR" b="1" dirty="0">
                <a:solidFill>
                  <a:srgbClr val="0070C0"/>
                </a:solidFill>
              </a:rPr>
            </a:br>
            <a:endParaRPr lang="fr-FR" dirty="0">
              <a:solidFill>
                <a:srgbClr val="0070C0"/>
              </a:solidFill>
            </a:endParaRPr>
          </a:p>
        </p:txBody>
      </p:sp>
      <p:sp>
        <p:nvSpPr>
          <p:cNvPr id="9" name="Rectangle 8">
            <a:extLst>
              <a:ext uri="{FF2B5EF4-FFF2-40B4-BE49-F238E27FC236}">
                <a16:creationId xmlns:a16="http://schemas.microsoft.com/office/drawing/2014/main" id="{0DE2ECD2-FD09-44AF-84DE-2E38E9FCB772}"/>
              </a:ext>
            </a:extLst>
          </p:cNvPr>
          <p:cNvSpPr/>
          <p:nvPr/>
        </p:nvSpPr>
        <p:spPr>
          <a:xfrm>
            <a:off x="611560" y="363915"/>
            <a:ext cx="7916416" cy="5509200"/>
          </a:xfrm>
          <a:prstGeom prst="rect">
            <a:avLst/>
          </a:prstGeom>
        </p:spPr>
        <p:txBody>
          <a:bodyPr wrap="square">
            <a:spAutoFit/>
          </a:bodyPr>
          <a:lstStyle/>
          <a:p>
            <a:r>
              <a:rPr lang="fr-FR" sz="3200" b="1" dirty="0"/>
              <a:t>28 JUIN 2018: notre concert annuel :</a:t>
            </a:r>
          </a:p>
          <a:p>
            <a:endParaRPr lang="fr-FR" sz="3200" b="1" dirty="0"/>
          </a:p>
          <a:p>
            <a:pPr marL="3135313" algn="ctr"/>
            <a:r>
              <a:rPr lang="fr-FR" sz="3200" b="1" dirty="0">
                <a:solidFill>
                  <a:srgbClr val="0070C0"/>
                </a:solidFill>
              </a:rPr>
              <a:t>devant un public toujours aussi nombreux nous vous avons fait découvrir quelques-unes des neuf chansons apprises cette année  2017-2018 : La quête, La chorale, </a:t>
            </a:r>
            <a:r>
              <a:rPr lang="fr-FR" sz="3200" b="1" dirty="0" err="1">
                <a:solidFill>
                  <a:srgbClr val="0070C0"/>
                </a:solidFill>
              </a:rPr>
              <a:t>Ameno</a:t>
            </a:r>
            <a:r>
              <a:rPr lang="fr-FR" sz="3200" b="1" dirty="0">
                <a:solidFill>
                  <a:srgbClr val="0070C0"/>
                </a:solidFill>
              </a:rPr>
              <a:t>, Vancouver, Vivre pour le meilleur.</a:t>
            </a:r>
          </a:p>
        </p:txBody>
      </p:sp>
      <p:pic>
        <p:nvPicPr>
          <p:cNvPr id="11" name="Image 10">
            <a:extLst>
              <a:ext uri="{FF2B5EF4-FFF2-40B4-BE49-F238E27FC236}">
                <a16:creationId xmlns:a16="http://schemas.microsoft.com/office/drawing/2014/main" id="{2CF98082-D6F8-40E4-9E4D-F8849981F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61034"/>
            <a:ext cx="2912889" cy="4099845"/>
          </a:xfrm>
          <a:prstGeom prst="rect">
            <a:avLst/>
          </a:prstGeom>
        </p:spPr>
      </p:pic>
    </p:spTree>
    <p:extLst>
      <p:ext uri="{BB962C8B-B14F-4D97-AF65-F5344CB8AC3E}">
        <p14:creationId xmlns:p14="http://schemas.microsoft.com/office/powerpoint/2010/main" val="179038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8FDBCA-6E10-413E-A564-E7C65CBAEE11}"/>
              </a:ext>
            </a:extLst>
          </p:cNvPr>
          <p:cNvSpPr>
            <a:spLocks noGrp="1"/>
          </p:cNvSpPr>
          <p:nvPr>
            <p:ph idx="1"/>
          </p:nvPr>
        </p:nvSpPr>
        <p:spPr>
          <a:xfrm>
            <a:off x="457200" y="548680"/>
            <a:ext cx="8229600" cy="5904656"/>
          </a:xfrm>
        </p:spPr>
        <p:txBody>
          <a:bodyPr/>
          <a:lstStyle/>
          <a:p>
            <a:pPr marL="0" indent="0">
              <a:buNone/>
            </a:pPr>
            <a:r>
              <a:rPr lang="fr-FR" b="1" dirty="0">
                <a:solidFill>
                  <a:srgbClr val="0070C0"/>
                </a:solidFill>
              </a:rPr>
              <a:t>Et de nous préparer à l’enjeu de la rentrée : chanter sans partition pour notre soirée des 10 ANS !!!</a:t>
            </a:r>
          </a:p>
          <a:p>
            <a:pPr marL="0" indent="0">
              <a:buNone/>
            </a:pPr>
            <a:endParaRPr lang="fr-FR" dirty="0"/>
          </a:p>
          <a:p>
            <a:endParaRPr lang="fr-FR" dirty="0"/>
          </a:p>
        </p:txBody>
      </p:sp>
      <p:pic>
        <p:nvPicPr>
          <p:cNvPr id="5" name="Image 4">
            <a:extLst>
              <a:ext uri="{FF2B5EF4-FFF2-40B4-BE49-F238E27FC236}">
                <a16:creationId xmlns:a16="http://schemas.microsoft.com/office/drawing/2014/main" id="{605D1728-3B90-4C3C-94DF-3AA1DF0EA0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308438"/>
            <a:ext cx="7848872" cy="3784858"/>
          </a:xfrm>
          <a:prstGeom prst="rect">
            <a:avLst/>
          </a:prstGeom>
        </p:spPr>
      </p:pic>
    </p:spTree>
    <p:extLst>
      <p:ext uri="{BB962C8B-B14F-4D97-AF65-F5344CB8AC3E}">
        <p14:creationId xmlns:p14="http://schemas.microsoft.com/office/powerpoint/2010/main" val="95320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6120680"/>
          </a:xfrm>
        </p:spPr>
        <p:txBody>
          <a:bodyPr/>
          <a:lstStyle/>
          <a:p>
            <a:r>
              <a:rPr lang="fr-FR"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8"/>
            <a:ext cx="8208912" cy="583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40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5556" y="440668"/>
            <a:ext cx="7992888" cy="5976664"/>
          </a:xfrm>
        </p:spPr>
        <p:txBody>
          <a:bodyPr>
            <a:noAutofit/>
          </a:bodyPr>
          <a:lstStyle/>
          <a:p>
            <a:pPr algn="l">
              <a:tabLst>
                <a:tab pos="5383213" algn="r"/>
              </a:tabLst>
            </a:pPr>
            <a:br>
              <a:rPr lang="fr-FR" sz="2400" b="1" dirty="0">
                <a:solidFill>
                  <a:srgbClr val="0070C0"/>
                </a:solidFill>
              </a:rPr>
            </a:br>
            <a:br>
              <a:rPr lang="fr-FR" sz="2400" b="1" dirty="0">
                <a:solidFill>
                  <a:srgbClr val="0070C0"/>
                </a:solidFill>
              </a:rPr>
            </a:br>
            <a:r>
              <a:rPr lang="fr-FR" sz="2400" b="1" dirty="0">
                <a:solidFill>
                  <a:srgbClr val="0070C0"/>
                </a:solidFill>
              </a:rPr>
              <a:t>Simultanément à la préparation de ces concerts, nous répétions, bien évidemment,  NOTRE OBJECTIF DE L’ANNEE : </a:t>
            </a:r>
            <a:r>
              <a:rPr lang="fr-FR" sz="2400" b="1" u="sng" dirty="0">
                <a:solidFill>
                  <a:srgbClr val="0070C0"/>
                </a:solidFill>
              </a:rPr>
              <a:t>les 10 ANS</a:t>
            </a:r>
            <a:r>
              <a:rPr lang="fr-FR" sz="2400" b="1" dirty="0">
                <a:solidFill>
                  <a:srgbClr val="0070C0"/>
                </a:solidFill>
              </a:rPr>
              <a:t>, soirée du 6 octobre 2018.</a:t>
            </a:r>
            <a:br>
              <a:rPr lang="fr-FR" sz="2400" b="1" dirty="0">
                <a:solidFill>
                  <a:srgbClr val="0070C0"/>
                </a:solidFill>
              </a:rPr>
            </a:br>
            <a:r>
              <a:rPr lang="fr-FR" sz="2400" b="1" dirty="0">
                <a:solidFill>
                  <a:srgbClr val="0070C0"/>
                </a:solidFill>
              </a:rPr>
              <a:t>Et ce, même au mois d’août, puisque des </a:t>
            </a:r>
            <a:br>
              <a:rPr lang="fr-FR" sz="2400" b="1" dirty="0">
                <a:solidFill>
                  <a:srgbClr val="0070C0"/>
                </a:solidFill>
              </a:rPr>
            </a:br>
            <a:r>
              <a:rPr lang="fr-FR" sz="2400" b="1" dirty="0">
                <a:solidFill>
                  <a:srgbClr val="0070C0"/>
                </a:solidFill>
              </a:rPr>
              <a:t>ateliers mémoire ont été organisés.</a:t>
            </a:r>
            <a:br>
              <a:rPr lang="fr-FR" sz="2400" b="1" dirty="0">
                <a:solidFill>
                  <a:srgbClr val="0070C0"/>
                </a:solidFill>
              </a:rPr>
            </a:br>
            <a:r>
              <a:rPr lang="fr-FR" sz="2400" b="1" dirty="0">
                <a:solidFill>
                  <a:srgbClr val="0070C0"/>
                </a:solidFill>
              </a:rPr>
              <a:t>Et, souvenez-vous, l’année dernière</a:t>
            </a:r>
            <a:br>
              <a:rPr lang="fr-FR" sz="2400" b="1" dirty="0">
                <a:solidFill>
                  <a:srgbClr val="0070C0"/>
                </a:solidFill>
              </a:rPr>
            </a:br>
            <a:r>
              <a:rPr lang="fr-FR" sz="2400" b="1" dirty="0">
                <a:solidFill>
                  <a:srgbClr val="0070C0"/>
                </a:solidFill>
              </a:rPr>
              <a:t>je vous avais parlé de saynètes</a:t>
            </a:r>
            <a:br>
              <a:rPr lang="fr-FR" sz="2400" b="1" dirty="0">
                <a:solidFill>
                  <a:srgbClr val="0070C0"/>
                </a:solidFill>
              </a:rPr>
            </a:br>
            <a:r>
              <a:rPr lang="fr-FR" sz="2400" b="1" dirty="0">
                <a:solidFill>
                  <a:srgbClr val="0070C0"/>
                </a:solidFill>
              </a:rPr>
              <a:t>jouées par les choristes.</a:t>
            </a:r>
            <a:br>
              <a:rPr lang="fr-FR" sz="2400" b="1" dirty="0">
                <a:solidFill>
                  <a:srgbClr val="0070C0"/>
                </a:solidFill>
              </a:rPr>
            </a:br>
            <a:r>
              <a:rPr lang="fr-FR" sz="2400" b="1" dirty="0">
                <a:solidFill>
                  <a:srgbClr val="0070C0"/>
                </a:solidFill>
              </a:rPr>
              <a:t>Mais le besoin d’un Homme de l’Art</a:t>
            </a:r>
            <a:br>
              <a:rPr lang="fr-FR" sz="2400" b="1" dirty="0">
                <a:solidFill>
                  <a:srgbClr val="0070C0"/>
                </a:solidFill>
              </a:rPr>
            </a:br>
            <a:r>
              <a:rPr lang="fr-FR" sz="2400" b="1" dirty="0">
                <a:solidFill>
                  <a:srgbClr val="0070C0"/>
                </a:solidFill>
              </a:rPr>
              <a:t>s’est fait ressentir très vite … </a:t>
            </a:r>
            <a:br>
              <a:rPr lang="fr-FR" sz="2400" b="1" dirty="0">
                <a:solidFill>
                  <a:srgbClr val="0070C0"/>
                </a:solidFill>
              </a:rPr>
            </a:br>
            <a:r>
              <a:rPr lang="fr-FR" sz="2400" b="1" dirty="0">
                <a:solidFill>
                  <a:srgbClr val="0070C0"/>
                </a:solidFill>
              </a:rPr>
              <a:t>Et nous avons eu l’ENORME CHANCE</a:t>
            </a:r>
            <a:br>
              <a:rPr lang="fr-FR" sz="2400" b="1" dirty="0">
                <a:solidFill>
                  <a:srgbClr val="0070C0"/>
                </a:solidFill>
              </a:rPr>
            </a:br>
            <a:r>
              <a:rPr lang="fr-FR" sz="2400" b="1" dirty="0">
                <a:solidFill>
                  <a:srgbClr val="0070C0"/>
                </a:solidFill>
              </a:rPr>
              <a:t>que Monsieur José Cano Lopez,</a:t>
            </a:r>
            <a:br>
              <a:rPr lang="fr-FR" sz="2400" b="1" dirty="0">
                <a:solidFill>
                  <a:srgbClr val="0070C0"/>
                </a:solidFill>
              </a:rPr>
            </a:br>
            <a:r>
              <a:rPr lang="fr-FR" sz="2400" b="1" dirty="0">
                <a:solidFill>
                  <a:srgbClr val="0070C0"/>
                </a:solidFill>
              </a:rPr>
              <a:t>professionnel reconnu,</a:t>
            </a:r>
            <a:br>
              <a:rPr lang="fr-FR" sz="2400" b="1" dirty="0">
                <a:solidFill>
                  <a:srgbClr val="0070C0"/>
                </a:solidFill>
              </a:rPr>
            </a:br>
            <a:r>
              <a:rPr lang="fr-FR" sz="2400" b="1" dirty="0">
                <a:solidFill>
                  <a:srgbClr val="0070C0"/>
                </a:solidFill>
              </a:rPr>
              <a:t>accepte de nous aider </a:t>
            </a:r>
            <a:r>
              <a:rPr lang="fr-FR" sz="2400" b="1" u="sng" dirty="0">
                <a:solidFill>
                  <a:srgbClr val="0070C0"/>
                </a:solidFill>
              </a:rPr>
              <a:t>bénévolement</a:t>
            </a:r>
            <a:r>
              <a:rPr lang="fr-FR" sz="2400" b="1" dirty="0">
                <a:solidFill>
                  <a:srgbClr val="0070C0"/>
                </a:solidFill>
              </a:rPr>
              <a:t> !  </a:t>
            </a:r>
            <a:br>
              <a:rPr lang="fr-FR" sz="2400" b="1" dirty="0">
                <a:solidFill>
                  <a:srgbClr val="0070C0"/>
                </a:solidFill>
                <a:ea typeface="Arimo" panose="020B0604020202020204" pitchFamily="34" charset="0"/>
                <a:cs typeface="Arimo" panose="020B0604020202020204" pitchFamily="34" charset="0"/>
              </a:rPr>
            </a:br>
            <a:endParaRPr lang="fr-FR" sz="2400" b="1" dirty="0">
              <a:solidFill>
                <a:srgbClr val="0070C0"/>
              </a:solidFill>
            </a:endParaRPr>
          </a:p>
        </p:txBody>
      </p:sp>
      <p:pic>
        <p:nvPicPr>
          <p:cNvPr id="5" name="Image 4">
            <a:extLst>
              <a:ext uri="{FF2B5EF4-FFF2-40B4-BE49-F238E27FC236}">
                <a16:creationId xmlns:a16="http://schemas.microsoft.com/office/drawing/2014/main" id="{92BD6F66-A5F2-49EA-88F4-626F00186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2852936"/>
            <a:ext cx="2185872" cy="3284984"/>
          </a:xfrm>
          <a:prstGeom prst="rect">
            <a:avLst/>
          </a:prstGeom>
        </p:spPr>
      </p:pic>
    </p:spTree>
    <p:extLst>
      <p:ext uri="{BB962C8B-B14F-4D97-AF65-F5344CB8AC3E}">
        <p14:creationId xmlns:p14="http://schemas.microsoft.com/office/powerpoint/2010/main" val="271731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88640"/>
            <a:ext cx="7772400" cy="6048672"/>
          </a:xfrm>
        </p:spPr>
        <p:txBody>
          <a:bodyPr>
            <a:normAutofit/>
          </a:bodyPr>
          <a:lstStyle/>
          <a:p>
            <a:pPr algn="l"/>
            <a:r>
              <a:rPr lang="fr-FR" sz="3200" b="1" dirty="0">
                <a:solidFill>
                  <a:srgbClr val="0070C0"/>
                </a:solidFill>
              </a:rPr>
              <a:t>S’en sont suivies, bien évidemment, de nouvelles répétitions d’un genre nouveau. Encore une première pour AIR EN AIRR !</a:t>
            </a:r>
            <a:br>
              <a:rPr lang="fr-FR" sz="3200" b="1" dirty="0">
                <a:solidFill>
                  <a:srgbClr val="0070C0"/>
                </a:solidFill>
              </a:rPr>
            </a:br>
            <a:r>
              <a:rPr lang="fr-FR" sz="3200" b="1" dirty="0">
                <a:solidFill>
                  <a:srgbClr val="0070C0"/>
                </a:solidFill>
              </a:rPr>
              <a:t>Jusqu’à l’ultime et </a:t>
            </a:r>
            <a:r>
              <a:rPr lang="fr-FR" sz="3200" b="1" u="sng" dirty="0">
                <a:solidFill>
                  <a:srgbClr val="0070C0"/>
                </a:solidFill>
              </a:rPr>
              <a:t>mémorable</a:t>
            </a:r>
            <a:r>
              <a:rPr lang="fr-FR" sz="3200" b="1" dirty="0">
                <a:solidFill>
                  <a:srgbClr val="0070C0"/>
                </a:solidFill>
              </a:rPr>
              <a:t> répétition du samedi 6 octobre puisqu’à 15h, notre metteur en scène a modifié radicalement le cours du spectacle, des chansons, de la bande son … et de la soirée ! (« Ah ces artistes ! … »). </a:t>
            </a:r>
          </a:p>
        </p:txBody>
      </p:sp>
    </p:spTree>
    <p:extLst>
      <p:ext uri="{BB962C8B-B14F-4D97-AF65-F5344CB8AC3E}">
        <p14:creationId xmlns:p14="http://schemas.microsoft.com/office/powerpoint/2010/main" val="42336348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702</TotalTime>
  <Words>640</Words>
  <Application>Microsoft Office PowerPoint</Application>
  <PresentationFormat>Affichage à l'écran (4:3)</PresentationFormat>
  <Paragraphs>100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Arimo</vt:lpstr>
      <vt:lpstr>Calibri</vt:lpstr>
      <vt:lpstr>Thème Office</vt:lpstr>
      <vt:lpstr>Présentation PowerPoint</vt:lpstr>
      <vt:lpstr>NOS CONCERTS</vt:lpstr>
      <vt:lpstr>     15 AVRIL 2018 : une autre 1ère pour AIR EN AIRR : l’enregistrement d’un CD en mode privé à la Chapelle Saint Roch. Expérience enrichissante qui nous a permis de découvrir les contraintes de ce mode d’enregistrement, de produire un CD que nous mettons en vente chaque fois que possible, et de passer une nouvelle journée tous ensemble. Au niveau comptable, cette opération est, à ce jour, positive :                                            </vt:lpstr>
      <vt:lpstr>Présentation PowerPoint</vt:lpstr>
      <vt:lpstr>   </vt:lpstr>
      <vt:lpstr>Présentation PowerPoint</vt:lpstr>
      <vt:lpstr>                            </vt:lpstr>
      <vt:lpstr>  Simultanément à la préparation de ces concerts, nous répétions, bien évidemment,  NOTRE OBJECTIF DE L’ANNEE : les 10 ANS, soirée du 6 octobre 2018. Et ce, même au mois d’août, puisque des  ateliers mémoire ont été organisés. Et, souvenez-vous, l’année dernière je vous avais parlé de saynètes jouées par les choristes. Mais le besoin d’un Homme de l’Art s’est fait ressentir très vite …  Et nous avons eu l’ENORME CHANCE que Monsieur José Cano Lopez, professionnel reconnu, accepte de nous aider bénévolement !   </vt:lpstr>
      <vt:lpstr>S’en sont suivies, bien évidemment, de nouvelles répétitions d’un genre nouveau. Encore une première pour AIR EN AIRR ! Jusqu’à l’ultime et mémorable répétition du samedi 6 octobre puisqu’à 15h, notre metteur en scène a modifié radicalement le cours du spectacle, des chansons, de la bande son … et de la soirée ! (« Ah ces artistes ! … »). </vt:lpstr>
      <vt:lpstr>Présentation PowerPoint</vt:lpstr>
      <vt:lpstr>Présentation PowerPoint</vt:lpstr>
      <vt:lpstr>PROJETS 2019</vt:lpstr>
      <vt:lpstr>Présentation PowerPoint</vt:lpstr>
      <vt:lpstr>UN AUTRE GRAND PROJET POUR LA FIN D’ANNEE 2019 !</vt:lpstr>
      <vt:lpstr>FINANCES</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LE BRIS</dc:creator>
  <cp:lastModifiedBy>Catherine LE BRIS</cp:lastModifiedBy>
  <cp:revision>51</cp:revision>
  <cp:lastPrinted>2018-01-23T12:09:11Z</cp:lastPrinted>
  <dcterms:created xsi:type="dcterms:W3CDTF">2018-01-21T18:17:20Z</dcterms:created>
  <dcterms:modified xsi:type="dcterms:W3CDTF">2019-01-27T23:07:22Z</dcterms:modified>
</cp:coreProperties>
</file>